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handoutMasterIdLst>
    <p:handoutMasterId r:id="rId32"/>
  </p:handoutMasterIdLst>
  <p:sldIdLst>
    <p:sldId id="642" r:id="rId2"/>
    <p:sldId id="736" r:id="rId3"/>
    <p:sldId id="713" r:id="rId4"/>
    <p:sldId id="737" r:id="rId5"/>
    <p:sldId id="728" r:id="rId6"/>
    <p:sldId id="712" r:id="rId7"/>
    <p:sldId id="717" r:id="rId8"/>
    <p:sldId id="718" r:id="rId9"/>
    <p:sldId id="738" r:id="rId10"/>
    <p:sldId id="739" r:id="rId11"/>
    <p:sldId id="729" r:id="rId12"/>
    <p:sldId id="746" r:id="rId13"/>
    <p:sldId id="747" r:id="rId14"/>
    <p:sldId id="730" r:id="rId15"/>
    <p:sldId id="740" r:id="rId16"/>
    <p:sldId id="715" r:id="rId17"/>
    <p:sldId id="720" r:id="rId18"/>
    <p:sldId id="716" r:id="rId19"/>
    <p:sldId id="741" r:id="rId20"/>
    <p:sldId id="748" r:id="rId21"/>
    <p:sldId id="742" r:id="rId22"/>
    <p:sldId id="743" r:id="rId23"/>
    <p:sldId id="723" r:id="rId24"/>
    <p:sldId id="687" r:id="rId25"/>
    <p:sldId id="744" r:id="rId26"/>
    <p:sldId id="745" r:id="rId27"/>
    <p:sldId id="750" r:id="rId28"/>
    <p:sldId id="751" r:id="rId29"/>
    <p:sldId id="749" r:id="rId30"/>
  </p:sldIdLst>
  <p:sldSz cx="12196763" cy="6858000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AF2019"/>
    <a:srgbClr val="BB231B"/>
    <a:srgbClr val="C2241C"/>
    <a:srgbClr val="DF2E25"/>
    <a:srgbClr val="FFB13F"/>
    <a:srgbClr val="EA8B00"/>
    <a:srgbClr val="A9BECB"/>
    <a:srgbClr val="781E19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50" autoAdjust="0"/>
    <p:restoredTop sz="49635" autoAdjust="0"/>
  </p:normalViewPr>
  <p:slideViewPr>
    <p:cSldViewPr snapToObjects="1">
      <p:cViewPr varScale="1">
        <p:scale>
          <a:sx n="78" d="100"/>
          <a:sy n="78" d="100"/>
        </p:scale>
        <p:origin x="-84" y="-252"/>
      </p:cViewPr>
      <p:guideLst>
        <p:guide orient="horz" pos="2142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1" d="100"/>
          <a:sy n="81" d="100"/>
        </p:scale>
        <p:origin x="-2088" y="-10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AA66804-583B-42BE-962B-441699487C40}" type="datetimeFigureOut">
              <a:rPr lang="zh-CN" altLang="en-US" smtClean="0"/>
              <a:pPr/>
              <a:t>2018/11/12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920FDFD-A5D4-42F3-BCC8-12887DAA73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821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/>
            </a:lvl1pPr>
          </a:lstStyle>
          <a:p>
            <a:fld id="{B9EEDA17-7CE7-49CA-897E-A1888A19DA62}" type="datetimeFigureOut">
              <a:rPr lang="zh-CN" altLang="en-US"/>
              <a:pPr/>
              <a:t>2018/11/12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38113" y="768350"/>
            <a:ext cx="6823075" cy="383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/>
            </a:lvl1pPr>
          </a:lstStyle>
          <a:p>
            <a:fld id="{CE1689F0-D8FB-450F-A36F-553F26501FEE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61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210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14005" y="2420888"/>
            <a:ext cx="6334125" cy="863600"/>
          </a:xfrm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zh-CN" noProof="0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15593" y="3500388"/>
            <a:ext cx="6335712" cy="6477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zh-CN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05112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37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079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6913" y="2886609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0462" y="2758265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51" y="1447779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436" y="3771071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6340" y="2904246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7817" y="2574149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942" y="3206628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2404" y="3446014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6102" y="2725338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2800" y="3624920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4880" y="2365000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4437" y="2795894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3626" y="2785815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9340" y="3325061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9008" y="2909285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44990" y="3446013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719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13798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75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69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793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787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0654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81434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1797" y="590550"/>
            <a:ext cx="1051316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1797" y="1600201"/>
            <a:ext cx="10513168" cy="427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/>
              <a:t>单击此处编辑母版文本样式</a:t>
            </a:r>
          </a:p>
          <a:p>
            <a:pPr lvl="1"/>
            <a:r>
              <a:rPr lang="zh-CN" dirty="0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70247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1" r:id="rId12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/>
          <p:cNvSpPr>
            <a:spLocks/>
          </p:cNvSpPr>
          <p:nvPr/>
        </p:nvSpPr>
        <p:spPr bwMode="auto">
          <a:xfrm>
            <a:off x="3878833" y="2165425"/>
            <a:ext cx="8340228" cy="2527151"/>
          </a:xfrm>
          <a:custGeom>
            <a:avLst/>
            <a:gdLst>
              <a:gd name="T0" fmla="*/ 206 w 10932"/>
              <a:gd name="T1" fmla="*/ 0 h 3294"/>
              <a:gd name="T2" fmla="*/ 10932 w 10932"/>
              <a:gd name="T3" fmla="*/ 0 h 3294"/>
              <a:gd name="T4" fmla="*/ 10932 w 10932"/>
              <a:gd name="T5" fmla="*/ 3294 h 3294"/>
              <a:gd name="T6" fmla="*/ 0 w 10932"/>
              <a:gd name="T7" fmla="*/ 3294 h 3294"/>
              <a:gd name="T8" fmla="*/ 892 w 10932"/>
              <a:gd name="T9" fmla="*/ 1564 h 3294"/>
              <a:gd name="T10" fmla="*/ 206 w 10932"/>
              <a:gd name="T11" fmla="*/ 0 h 3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32" h="3294">
                <a:moveTo>
                  <a:pt x="206" y="0"/>
                </a:moveTo>
                <a:lnTo>
                  <a:pt x="10932" y="0"/>
                </a:lnTo>
                <a:lnTo>
                  <a:pt x="10932" y="3294"/>
                </a:lnTo>
                <a:lnTo>
                  <a:pt x="0" y="3294"/>
                </a:lnTo>
                <a:cubicBezTo>
                  <a:pt x="540" y="2909"/>
                  <a:pt x="892" y="2277"/>
                  <a:pt x="892" y="1564"/>
                </a:cubicBezTo>
                <a:cubicBezTo>
                  <a:pt x="892" y="945"/>
                  <a:pt x="628" y="388"/>
                  <a:pt x="20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0" y="2165425"/>
            <a:ext cx="1975317" cy="2527151"/>
          </a:xfrm>
          <a:custGeom>
            <a:avLst/>
            <a:gdLst>
              <a:gd name="T0" fmla="*/ 0 w 2589"/>
              <a:gd name="T1" fmla="*/ 0 h 3294"/>
              <a:gd name="T2" fmla="*/ 2383 w 2589"/>
              <a:gd name="T3" fmla="*/ 0 h 3294"/>
              <a:gd name="T4" fmla="*/ 1697 w 2589"/>
              <a:gd name="T5" fmla="*/ 1564 h 3294"/>
              <a:gd name="T6" fmla="*/ 2589 w 2589"/>
              <a:gd name="T7" fmla="*/ 3294 h 3294"/>
              <a:gd name="T8" fmla="*/ 0 w 2589"/>
              <a:gd name="T9" fmla="*/ 3294 h 3294"/>
              <a:gd name="T10" fmla="*/ 0 w 2589"/>
              <a:gd name="T11" fmla="*/ 0 h 3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89" h="3294">
                <a:moveTo>
                  <a:pt x="0" y="0"/>
                </a:moveTo>
                <a:lnTo>
                  <a:pt x="2383" y="0"/>
                </a:lnTo>
                <a:cubicBezTo>
                  <a:pt x="1961" y="388"/>
                  <a:pt x="1697" y="945"/>
                  <a:pt x="1697" y="1564"/>
                </a:cubicBezTo>
                <a:cubicBezTo>
                  <a:pt x="1697" y="2277"/>
                  <a:pt x="2049" y="2909"/>
                  <a:pt x="2589" y="3294"/>
                </a:cubicBezTo>
                <a:lnTo>
                  <a:pt x="0" y="32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4825218" y="2751587"/>
            <a:ext cx="7056784" cy="677413"/>
          </a:xfrm>
          <a:effectLst/>
        </p:spPr>
        <p:txBody>
          <a:bodyPr/>
          <a:lstStyle/>
          <a:p>
            <a:r>
              <a:rPr lang="en-US" altLang="zh-CN" sz="6600" b="1" dirty="0" smtClean="0">
                <a:solidFill>
                  <a:srgbClr val="F8F8F8"/>
                </a:solidFill>
                <a:latin typeface="+mn-lt"/>
                <a:ea typeface="青鸟华光简综艺" pitchFamily="2" charset="-122"/>
              </a:rPr>
              <a:t>Java</a:t>
            </a:r>
            <a:r>
              <a:rPr lang="en-US" altLang="zh-CN" sz="5400" b="1" dirty="0" smtClean="0">
                <a:solidFill>
                  <a:srgbClr val="F8F8F8"/>
                </a:solidFill>
                <a:latin typeface="+mj-ea"/>
              </a:rPr>
              <a:t/>
            </a:r>
            <a:br>
              <a:rPr lang="en-US" altLang="zh-CN" sz="5400" b="1" dirty="0" smtClean="0">
                <a:solidFill>
                  <a:srgbClr val="F8F8F8"/>
                </a:solidFill>
                <a:latin typeface="+mj-ea"/>
              </a:rPr>
            </a:br>
            <a:r>
              <a:rPr lang="zh-CN" altLang="en-US" sz="3600" b="1" dirty="0" smtClean="0">
                <a:solidFill>
                  <a:srgbClr val="F8F8F8"/>
                </a:solidFill>
                <a:latin typeface="+mj-ea"/>
              </a:rPr>
              <a:t>面向对象程序设计</a:t>
            </a:r>
            <a:endParaRPr lang="zh-CN" sz="4400" b="1" dirty="0">
              <a:solidFill>
                <a:srgbClr val="F8F8F8"/>
              </a:solidFill>
              <a:latin typeface="+mj-ea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1966913" y="2508250"/>
            <a:ext cx="2114550" cy="2047875"/>
          </a:xfrm>
          <a:custGeom>
            <a:avLst/>
            <a:gdLst>
              <a:gd name="T0" fmla="*/ 296 w 2736"/>
              <a:gd name="T1" fmla="*/ 1034 h 2655"/>
              <a:gd name="T2" fmla="*/ 408 w 2736"/>
              <a:gd name="T3" fmla="*/ 885 h 2655"/>
              <a:gd name="T4" fmla="*/ 653 w 2736"/>
              <a:gd name="T5" fmla="*/ 672 h 2655"/>
              <a:gd name="T6" fmla="*/ 529 w 2736"/>
              <a:gd name="T7" fmla="*/ 1064 h 2655"/>
              <a:gd name="T8" fmla="*/ 410 w 2736"/>
              <a:gd name="T9" fmla="*/ 1501 h 2655"/>
              <a:gd name="T10" fmla="*/ 334 w 2736"/>
              <a:gd name="T11" fmla="*/ 1721 h 2655"/>
              <a:gd name="T12" fmla="*/ 583 w 2736"/>
              <a:gd name="T13" fmla="*/ 1601 h 2655"/>
              <a:gd name="T14" fmla="*/ 731 w 2736"/>
              <a:gd name="T15" fmla="*/ 1208 h 2655"/>
              <a:gd name="T16" fmla="*/ 953 w 2736"/>
              <a:gd name="T17" fmla="*/ 1310 h 2655"/>
              <a:gd name="T18" fmla="*/ 1059 w 2736"/>
              <a:gd name="T19" fmla="*/ 1532 h 2655"/>
              <a:gd name="T20" fmla="*/ 1151 w 2736"/>
              <a:gd name="T21" fmla="*/ 1455 h 2655"/>
              <a:gd name="T22" fmla="*/ 1103 w 2736"/>
              <a:gd name="T23" fmla="*/ 1165 h 2655"/>
              <a:gd name="T24" fmla="*/ 890 w 2736"/>
              <a:gd name="T25" fmla="*/ 1058 h 2655"/>
              <a:gd name="T26" fmla="*/ 1161 w 2736"/>
              <a:gd name="T27" fmla="*/ 967 h 2655"/>
              <a:gd name="T28" fmla="*/ 1586 w 2736"/>
              <a:gd name="T29" fmla="*/ 831 h 2655"/>
              <a:gd name="T30" fmla="*/ 1205 w 2736"/>
              <a:gd name="T31" fmla="*/ 817 h 2655"/>
              <a:gd name="T32" fmla="*/ 922 w 2736"/>
              <a:gd name="T33" fmla="*/ 558 h 2655"/>
              <a:gd name="T34" fmla="*/ 774 w 2736"/>
              <a:gd name="T35" fmla="*/ 512 h 2655"/>
              <a:gd name="T36" fmla="*/ 367 w 2736"/>
              <a:gd name="T37" fmla="*/ 603 h 2655"/>
              <a:gd name="T38" fmla="*/ 1417 w 2736"/>
              <a:gd name="T39" fmla="*/ 2639 h 2655"/>
              <a:gd name="T40" fmla="*/ 1707 w 2736"/>
              <a:gd name="T41" fmla="*/ 1595 h 2655"/>
              <a:gd name="T42" fmla="*/ 1417 w 2736"/>
              <a:gd name="T43" fmla="*/ 1692 h 2655"/>
              <a:gd name="T44" fmla="*/ 2092 w 2736"/>
              <a:gd name="T45" fmla="*/ 1381 h 2655"/>
              <a:gd name="T46" fmla="*/ 2384 w 2736"/>
              <a:gd name="T47" fmla="*/ 2093 h 2655"/>
              <a:gd name="T48" fmla="*/ 2092 w 2736"/>
              <a:gd name="T49" fmla="*/ 1381 h 2655"/>
              <a:gd name="T50" fmla="*/ 1756 w 2736"/>
              <a:gd name="T51" fmla="*/ 1595 h 2655"/>
              <a:gd name="T52" fmla="*/ 2046 w 2736"/>
              <a:gd name="T53" fmla="*/ 2393 h 2655"/>
              <a:gd name="T54" fmla="*/ 1847 w 2736"/>
              <a:gd name="T55" fmla="*/ 1595 h 2655"/>
              <a:gd name="T56" fmla="*/ 2459 w 2736"/>
              <a:gd name="T57" fmla="*/ 858 h 2655"/>
              <a:gd name="T58" fmla="*/ 1572 w 2736"/>
              <a:gd name="T59" fmla="*/ 1445 h 2655"/>
              <a:gd name="T60" fmla="*/ 1132 w 2736"/>
              <a:gd name="T61" fmla="*/ 1692 h 2655"/>
              <a:gd name="T62" fmla="*/ 653 w 2736"/>
              <a:gd name="T63" fmla="*/ 1629 h 2655"/>
              <a:gd name="T64" fmla="*/ 265 w 2736"/>
              <a:gd name="T65" fmla="*/ 1830 h 2655"/>
              <a:gd name="T66" fmla="*/ 36 w 2736"/>
              <a:gd name="T67" fmla="*/ 2037 h 2655"/>
              <a:gd name="T68" fmla="*/ 933 w 2736"/>
              <a:gd name="T69" fmla="*/ 1732 h 2655"/>
              <a:gd name="T70" fmla="*/ 1528 w 2736"/>
              <a:gd name="T71" fmla="*/ 1527 h 2655"/>
              <a:gd name="T72" fmla="*/ 2515 w 2736"/>
              <a:gd name="T73" fmla="*/ 918 h 2655"/>
              <a:gd name="T74" fmla="*/ 2659 w 2736"/>
              <a:gd name="T75" fmla="*/ 728 h 2655"/>
              <a:gd name="T76" fmla="*/ 1079 w 2736"/>
              <a:gd name="T77" fmla="*/ 2649 h 2655"/>
              <a:gd name="T78" fmla="*/ 1234 w 2736"/>
              <a:gd name="T79" fmla="*/ 2654 h 2655"/>
              <a:gd name="T80" fmla="*/ 1364 w 2736"/>
              <a:gd name="T81" fmla="*/ 1721 h 2655"/>
              <a:gd name="T82" fmla="*/ 1079 w 2736"/>
              <a:gd name="T83" fmla="*/ 1832 h 2655"/>
              <a:gd name="T84" fmla="*/ 740 w 2736"/>
              <a:gd name="T85" fmla="*/ 2571 h 2655"/>
              <a:gd name="T86" fmla="*/ 1030 w 2736"/>
              <a:gd name="T87" fmla="*/ 1832 h 2655"/>
              <a:gd name="T88" fmla="*/ 740 w 2736"/>
              <a:gd name="T89" fmla="*/ 1764 h 2655"/>
              <a:gd name="T90" fmla="*/ 2436 w 2736"/>
              <a:gd name="T91" fmla="*/ 1095 h 2655"/>
              <a:gd name="T92" fmla="*/ 2550 w 2736"/>
              <a:gd name="T93" fmla="*/ 1843 h 2655"/>
              <a:gd name="T94" fmla="*/ 2727 w 2736"/>
              <a:gd name="T95" fmla="*/ 1131 h 2655"/>
              <a:gd name="T96" fmla="*/ 2696 w 2736"/>
              <a:gd name="T97" fmla="*/ 858 h 2655"/>
              <a:gd name="T98" fmla="*/ 721 w 2736"/>
              <a:gd name="T99" fmla="*/ 246 h 2655"/>
              <a:gd name="T100" fmla="*/ 953 w 2736"/>
              <a:gd name="T101" fmla="*/ 507 h 2655"/>
              <a:gd name="T102" fmla="*/ 1229 w 2736"/>
              <a:gd name="T103" fmla="*/ 261 h 2655"/>
              <a:gd name="T104" fmla="*/ 1006 w 2736"/>
              <a:gd name="T105" fmla="*/ 0 h 2655"/>
              <a:gd name="T106" fmla="*/ 721 w 2736"/>
              <a:gd name="T107" fmla="*/ 246 h 2655"/>
              <a:gd name="T108" fmla="*/ 692 w 2736"/>
              <a:gd name="T109" fmla="*/ 2562 h 2655"/>
              <a:gd name="T110" fmla="*/ 403 w 2736"/>
              <a:gd name="T111" fmla="*/ 1926 h 2655"/>
              <a:gd name="T112" fmla="*/ 64 w 2736"/>
              <a:gd name="T113" fmla="*/ 2122 h 2655"/>
              <a:gd name="T114" fmla="*/ 354 w 2736"/>
              <a:gd name="T115" fmla="*/ 1953 h 2655"/>
              <a:gd name="T116" fmla="*/ 64 w 2736"/>
              <a:gd name="T117" fmla="*/ 2122 h 2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36" h="2655">
                <a:moveTo>
                  <a:pt x="228" y="967"/>
                </a:moveTo>
                <a:cubicBezTo>
                  <a:pt x="228" y="997"/>
                  <a:pt x="266" y="1034"/>
                  <a:pt x="296" y="1034"/>
                </a:cubicBezTo>
                <a:lnTo>
                  <a:pt x="301" y="1034"/>
                </a:lnTo>
                <a:cubicBezTo>
                  <a:pt x="368" y="1034"/>
                  <a:pt x="387" y="938"/>
                  <a:pt x="408" y="885"/>
                </a:cubicBezTo>
                <a:cubicBezTo>
                  <a:pt x="430" y="828"/>
                  <a:pt x="457" y="753"/>
                  <a:pt x="485" y="703"/>
                </a:cubicBezTo>
                <a:lnTo>
                  <a:pt x="653" y="672"/>
                </a:lnTo>
                <a:cubicBezTo>
                  <a:pt x="638" y="738"/>
                  <a:pt x="533" y="1013"/>
                  <a:pt x="533" y="1044"/>
                </a:cubicBezTo>
                <a:lnTo>
                  <a:pt x="529" y="1064"/>
                </a:lnTo>
                <a:lnTo>
                  <a:pt x="586" y="1402"/>
                </a:lnTo>
                <a:cubicBezTo>
                  <a:pt x="565" y="1406"/>
                  <a:pt x="437" y="1485"/>
                  <a:pt x="410" y="1501"/>
                </a:cubicBezTo>
                <a:cubicBezTo>
                  <a:pt x="365" y="1529"/>
                  <a:pt x="262" y="1568"/>
                  <a:pt x="262" y="1629"/>
                </a:cubicBezTo>
                <a:cubicBezTo>
                  <a:pt x="262" y="1674"/>
                  <a:pt x="292" y="1721"/>
                  <a:pt x="334" y="1721"/>
                </a:cubicBezTo>
                <a:lnTo>
                  <a:pt x="363" y="1721"/>
                </a:lnTo>
                <a:cubicBezTo>
                  <a:pt x="389" y="1721"/>
                  <a:pt x="548" y="1620"/>
                  <a:pt x="583" y="1601"/>
                </a:cubicBezTo>
                <a:cubicBezTo>
                  <a:pt x="636" y="1574"/>
                  <a:pt x="769" y="1513"/>
                  <a:pt x="769" y="1445"/>
                </a:cubicBezTo>
                <a:cubicBezTo>
                  <a:pt x="769" y="1371"/>
                  <a:pt x="731" y="1282"/>
                  <a:pt x="731" y="1208"/>
                </a:cubicBezTo>
                <a:cubicBezTo>
                  <a:pt x="765" y="1208"/>
                  <a:pt x="832" y="1223"/>
                  <a:pt x="869" y="1230"/>
                </a:cubicBezTo>
                <a:cubicBezTo>
                  <a:pt x="946" y="1243"/>
                  <a:pt x="944" y="1228"/>
                  <a:pt x="953" y="1310"/>
                </a:cubicBezTo>
                <a:cubicBezTo>
                  <a:pt x="958" y="1350"/>
                  <a:pt x="970" y="1406"/>
                  <a:pt x="978" y="1449"/>
                </a:cubicBezTo>
                <a:cubicBezTo>
                  <a:pt x="987" y="1492"/>
                  <a:pt x="1006" y="1532"/>
                  <a:pt x="1059" y="1532"/>
                </a:cubicBezTo>
                <a:lnTo>
                  <a:pt x="1074" y="1532"/>
                </a:lnTo>
                <a:cubicBezTo>
                  <a:pt x="1117" y="1532"/>
                  <a:pt x="1151" y="1497"/>
                  <a:pt x="1151" y="1455"/>
                </a:cubicBezTo>
                <a:lnTo>
                  <a:pt x="1151" y="1431"/>
                </a:lnTo>
                <a:cubicBezTo>
                  <a:pt x="1151" y="1393"/>
                  <a:pt x="1113" y="1215"/>
                  <a:pt x="1103" y="1165"/>
                </a:cubicBezTo>
                <a:cubicBezTo>
                  <a:pt x="1094" y="1120"/>
                  <a:pt x="1075" y="1091"/>
                  <a:pt x="1028" y="1081"/>
                </a:cubicBezTo>
                <a:cubicBezTo>
                  <a:pt x="994" y="1073"/>
                  <a:pt x="922" y="1059"/>
                  <a:pt x="890" y="1058"/>
                </a:cubicBezTo>
                <a:lnTo>
                  <a:pt x="977" y="798"/>
                </a:lnTo>
                <a:cubicBezTo>
                  <a:pt x="1013" y="807"/>
                  <a:pt x="1114" y="967"/>
                  <a:pt x="1161" y="967"/>
                </a:cubicBezTo>
                <a:cubicBezTo>
                  <a:pt x="1212" y="967"/>
                  <a:pt x="1352" y="939"/>
                  <a:pt x="1402" y="927"/>
                </a:cubicBezTo>
                <a:cubicBezTo>
                  <a:pt x="1473" y="909"/>
                  <a:pt x="1586" y="921"/>
                  <a:pt x="1586" y="831"/>
                </a:cubicBezTo>
                <a:cubicBezTo>
                  <a:pt x="1586" y="799"/>
                  <a:pt x="1555" y="764"/>
                  <a:pt x="1524" y="764"/>
                </a:cubicBezTo>
                <a:cubicBezTo>
                  <a:pt x="1427" y="764"/>
                  <a:pt x="1294" y="817"/>
                  <a:pt x="1205" y="817"/>
                </a:cubicBezTo>
                <a:cubicBezTo>
                  <a:pt x="1190" y="817"/>
                  <a:pt x="1049" y="655"/>
                  <a:pt x="1027" y="632"/>
                </a:cubicBezTo>
                <a:cubicBezTo>
                  <a:pt x="979" y="582"/>
                  <a:pt x="1001" y="584"/>
                  <a:pt x="922" y="558"/>
                </a:cubicBezTo>
                <a:cubicBezTo>
                  <a:pt x="901" y="551"/>
                  <a:pt x="795" y="512"/>
                  <a:pt x="784" y="512"/>
                </a:cubicBezTo>
                <a:lnTo>
                  <a:pt x="774" y="512"/>
                </a:lnTo>
                <a:cubicBezTo>
                  <a:pt x="709" y="512"/>
                  <a:pt x="624" y="533"/>
                  <a:pt x="560" y="544"/>
                </a:cubicBezTo>
                <a:cubicBezTo>
                  <a:pt x="496" y="555"/>
                  <a:pt x="396" y="559"/>
                  <a:pt x="367" y="603"/>
                </a:cubicBezTo>
                <a:cubicBezTo>
                  <a:pt x="354" y="624"/>
                  <a:pt x="228" y="946"/>
                  <a:pt x="228" y="967"/>
                </a:cubicBezTo>
                <a:close/>
                <a:moveTo>
                  <a:pt x="1417" y="2639"/>
                </a:moveTo>
                <a:cubicBezTo>
                  <a:pt x="1463" y="2635"/>
                  <a:pt x="1707" y="2587"/>
                  <a:pt x="1707" y="2562"/>
                </a:cubicBezTo>
                <a:lnTo>
                  <a:pt x="1707" y="1595"/>
                </a:lnTo>
                <a:lnTo>
                  <a:pt x="1557" y="1595"/>
                </a:lnTo>
                <a:cubicBezTo>
                  <a:pt x="1537" y="1595"/>
                  <a:pt x="1417" y="1678"/>
                  <a:pt x="1417" y="1692"/>
                </a:cubicBezTo>
                <a:lnTo>
                  <a:pt x="1417" y="2639"/>
                </a:lnTo>
                <a:close/>
                <a:moveTo>
                  <a:pt x="2092" y="1381"/>
                </a:moveTo>
                <a:lnTo>
                  <a:pt x="2094" y="2368"/>
                </a:lnTo>
                <a:cubicBezTo>
                  <a:pt x="2134" y="2341"/>
                  <a:pt x="2384" y="2125"/>
                  <a:pt x="2384" y="2093"/>
                </a:cubicBezTo>
                <a:lnTo>
                  <a:pt x="2382" y="1119"/>
                </a:lnTo>
                <a:lnTo>
                  <a:pt x="2092" y="1381"/>
                </a:lnTo>
                <a:close/>
                <a:moveTo>
                  <a:pt x="1847" y="1595"/>
                </a:moveTo>
                <a:lnTo>
                  <a:pt x="1756" y="1595"/>
                </a:lnTo>
                <a:lnTo>
                  <a:pt x="1756" y="2552"/>
                </a:lnTo>
                <a:cubicBezTo>
                  <a:pt x="1799" y="2542"/>
                  <a:pt x="2046" y="2422"/>
                  <a:pt x="2046" y="2393"/>
                </a:cubicBezTo>
                <a:lnTo>
                  <a:pt x="2046" y="1426"/>
                </a:lnTo>
                <a:cubicBezTo>
                  <a:pt x="2021" y="1432"/>
                  <a:pt x="1866" y="1595"/>
                  <a:pt x="1847" y="1595"/>
                </a:cubicBezTo>
                <a:close/>
                <a:moveTo>
                  <a:pt x="2427" y="821"/>
                </a:moveTo>
                <a:lnTo>
                  <a:pt x="2459" y="858"/>
                </a:lnTo>
                <a:lnTo>
                  <a:pt x="1799" y="1445"/>
                </a:lnTo>
                <a:cubicBezTo>
                  <a:pt x="1723" y="1445"/>
                  <a:pt x="1648" y="1445"/>
                  <a:pt x="1572" y="1445"/>
                </a:cubicBezTo>
                <a:cubicBezTo>
                  <a:pt x="1476" y="1445"/>
                  <a:pt x="1471" y="1469"/>
                  <a:pt x="1409" y="1510"/>
                </a:cubicBezTo>
                <a:cubicBezTo>
                  <a:pt x="1326" y="1565"/>
                  <a:pt x="1216" y="1647"/>
                  <a:pt x="1132" y="1692"/>
                </a:cubicBezTo>
                <a:cubicBezTo>
                  <a:pt x="1113" y="1683"/>
                  <a:pt x="845" y="1631"/>
                  <a:pt x="807" y="1625"/>
                </a:cubicBezTo>
                <a:cubicBezTo>
                  <a:pt x="718" y="1611"/>
                  <a:pt x="730" y="1591"/>
                  <a:pt x="653" y="1629"/>
                </a:cubicBezTo>
                <a:cubicBezTo>
                  <a:pt x="609" y="1651"/>
                  <a:pt x="566" y="1675"/>
                  <a:pt x="523" y="1697"/>
                </a:cubicBezTo>
                <a:cubicBezTo>
                  <a:pt x="443" y="1736"/>
                  <a:pt x="340" y="1784"/>
                  <a:pt x="265" y="1830"/>
                </a:cubicBezTo>
                <a:cubicBezTo>
                  <a:pt x="234" y="1849"/>
                  <a:pt x="25" y="1957"/>
                  <a:pt x="0" y="1963"/>
                </a:cubicBezTo>
                <a:lnTo>
                  <a:pt x="36" y="2037"/>
                </a:lnTo>
                <a:lnTo>
                  <a:pt x="716" y="1687"/>
                </a:lnTo>
                <a:cubicBezTo>
                  <a:pt x="785" y="1703"/>
                  <a:pt x="863" y="1718"/>
                  <a:pt x="933" y="1732"/>
                </a:cubicBezTo>
                <a:cubicBezTo>
                  <a:pt x="986" y="1742"/>
                  <a:pt x="1105" y="1774"/>
                  <a:pt x="1156" y="1774"/>
                </a:cubicBezTo>
                <a:cubicBezTo>
                  <a:pt x="1159" y="1774"/>
                  <a:pt x="1495" y="1550"/>
                  <a:pt x="1528" y="1527"/>
                </a:cubicBezTo>
                <a:lnTo>
                  <a:pt x="1829" y="1528"/>
                </a:lnTo>
                <a:lnTo>
                  <a:pt x="2515" y="918"/>
                </a:lnTo>
                <a:lnTo>
                  <a:pt x="2552" y="947"/>
                </a:lnTo>
                <a:lnTo>
                  <a:pt x="2659" y="728"/>
                </a:lnTo>
                <a:lnTo>
                  <a:pt x="2427" y="821"/>
                </a:lnTo>
                <a:close/>
                <a:moveTo>
                  <a:pt x="1079" y="2649"/>
                </a:moveTo>
                <a:lnTo>
                  <a:pt x="1142" y="2655"/>
                </a:lnTo>
                <a:lnTo>
                  <a:pt x="1234" y="2654"/>
                </a:lnTo>
                <a:lnTo>
                  <a:pt x="1364" y="2648"/>
                </a:lnTo>
                <a:lnTo>
                  <a:pt x="1364" y="1721"/>
                </a:lnTo>
                <a:cubicBezTo>
                  <a:pt x="1318" y="1745"/>
                  <a:pt x="1278" y="1775"/>
                  <a:pt x="1234" y="1804"/>
                </a:cubicBezTo>
                <a:cubicBezTo>
                  <a:pt x="1142" y="1866"/>
                  <a:pt x="1189" y="1841"/>
                  <a:pt x="1079" y="1832"/>
                </a:cubicBezTo>
                <a:lnTo>
                  <a:pt x="1079" y="2649"/>
                </a:lnTo>
                <a:close/>
                <a:moveTo>
                  <a:pt x="740" y="2571"/>
                </a:moveTo>
                <a:cubicBezTo>
                  <a:pt x="740" y="2596"/>
                  <a:pt x="985" y="2643"/>
                  <a:pt x="1030" y="2644"/>
                </a:cubicBezTo>
                <a:lnTo>
                  <a:pt x="1030" y="1832"/>
                </a:lnTo>
                <a:cubicBezTo>
                  <a:pt x="1030" y="1808"/>
                  <a:pt x="914" y="1799"/>
                  <a:pt x="890" y="1794"/>
                </a:cubicBezTo>
                <a:cubicBezTo>
                  <a:pt x="850" y="1786"/>
                  <a:pt x="782" y="1765"/>
                  <a:pt x="740" y="1764"/>
                </a:cubicBezTo>
                <a:lnTo>
                  <a:pt x="740" y="2571"/>
                </a:lnTo>
                <a:close/>
                <a:moveTo>
                  <a:pt x="2436" y="1095"/>
                </a:moveTo>
                <a:lnTo>
                  <a:pt x="2437" y="2020"/>
                </a:lnTo>
                <a:cubicBezTo>
                  <a:pt x="2454" y="2009"/>
                  <a:pt x="2535" y="1872"/>
                  <a:pt x="2550" y="1843"/>
                </a:cubicBezTo>
                <a:cubicBezTo>
                  <a:pt x="2586" y="1771"/>
                  <a:pt x="2607" y="1716"/>
                  <a:pt x="2638" y="1637"/>
                </a:cubicBezTo>
                <a:cubicBezTo>
                  <a:pt x="2676" y="1540"/>
                  <a:pt x="2736" y="1272"/>
                  <a:pt x="2727" y="1131"/>
                </a:cubicBezTo>
                <a:lnTo>
                  <a:pt x="2700" y="860"/>
                </a:lnTo>
                <a:lnTo>
                  <a:pt x="2696" y="858"/>
                </a:lnTo>
                <a:lnTo>
                  <a:pt x="2436" y="1095"/>
                </a:lnTo>
                <a:close/>
                <a:moveTo>
                  <a:pt x="721" y="246"/>
                </a:moveTo>
                <a:lnTo>
                  <a:pt x="721" y="271"/>
                </a:lnTo>
                <a:cubicBezTo>
                  <a:pt x="721" y="388"/>
                  <a:pt x="838" y="507"/>
                  <a:pt x="953" y="507"/>
                </a:cubicBezTo>
                <a:lnTo>
                  <a:pt x="997" y="507"/>
                </a:lnTo>
                <a:cubicBezTo>
                  <a:pt x="1117" y="507"/>
                  <a:pt x="1229" y="387"/>
                  <a:pt x="1229" y="261"/>
                </a:cubicBezTo>
                <a:lnTo>
                  <a:pt x="1229" y="237"/>
                </a:lnTo>
                <a:cubicBezTo>
                  <a:pt x="1229" y="123"/>
                  <a:pt x="1114" y="0"/>
                  <a:pt x="1006" y="0"/>
                </a:cubicBezTo>
                <a:lnTo>
                  <a:pt x="943" y="0"/>
                </a:lnTo>
                <a:cubicBezTo>
                  <a:pt x="830" y="0"/>
                  <a:pt x="721" y="124"/>
                  <a:pt x="721" y="246"/>
                </a:cubicBezTo>
                <a:close/>
                <a:moveTo>
                  <a:pt x="402" y="2412"/>
                </a:moveTo>
                <a:cubicBezTo>
                  <a:pt x="402" y="2439"/>
                  <a:pt x="649" y="2552"/>
                  <a:pt x="692" y="2562"/>
                </a:cubicBezTo>
                <a:lnTo>
                  <a:pt x="692" y="1774"/>
                </a:lnTo>
                <a:lnTo>
                  <a:pt x="403" y="1926"/>
                </a:lnTo>
                <a:lnTo>
                  <a:pt x="402" y="2412"/>
                </a:lnTo>
                <a:close/>
                <a:moveTo>
                  <a:pt x="64" y="2122"/>
                </a:moveTo>
                <a:cubicBezTo>
                  <a:pt x="64" y="2149"/>
                  <a:pt x="315" y="2373"/>
                  <a:pt x="354" y="2383"/>
                </a:cubicBezTo>
                <a:lnTo>
                  <a:pt x="354" y="1953"/>
                </a:lnTo>
                <a:lnTo>
                  <a:pt x="65" y="2100"/>
                </a:lnTo>
                <a:lnTo>
                  <a:pt x="64" y="2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1367097" y="1813513"/>
            <a:ext cx="3109913" cy="3135314"/>
            <a:chOff x="1346200" y="1839912"/>
            <a:chExt cx="3109913" cy="3135314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132138" y="1865313"/>
              <a:ext cx="844550" cy="587375"/>
            </a:xfrm>
            <a:custGeom>
              <a:avLst/>
              <a:gdLst>
                <a:gd name="T0" fmla="*/ 1092 w 1092"/>
                <a:gd name="T1" fmla="*/ 531 h 763"/>
                <a:gd name="T2" fmla="*/ 22 w 1092"/>
                <a:gd name="T3" fmla="*/ 0 h 763"/>
                <a:gd name="T4" fmla="*/ 0 w 1092"/>
                <a:gd name="T5" fmla="*/ 349 h 763"/>
                <a:gd name="T6" fmla="*/ 829 w 1092"/>
                <a:gd name="T7" fmla="*/ 763 h 763"/>
                <a:gd name="T8" fmla="*/ 1092 w 1092"/>
                <a:gd name="T9" fmla="*/ 53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2" h="763">
                  <a:moveTo>
                    <a:pt x="1092" y="531"/>
                  </a:moveTo>
                  <a:cubicBezTo>
                    <a:pt x="805" y="257"/>
                    <a:pt x="436" y="66"/>
                    <a:pt x="22" y="0"/>
                  </a:cubicBezTo>
                  <a:lnTo>
                    <a:pt x="0" y="349"/>
                  </a:lnTo>
                  <a:cubicBezTo>
                    <a:pt x="318" y="407"/>
                    <a:pt x="603" y="554"/>
                    <a:pt x="829" y="763"/>
                  </a:cubicBezTo>
                  <a:lnTo>
                    <a:pt x="1092" y="531"/>
                  </a:lnTo>
                  <a:close/>
                </a:path>
              </a:pathLst>
            </a:custGeom>
            <a:solidFill>
              <a:srgbClr val="00A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1346200" y="3341688"/>
              <a:ext cx="2555875" cy="1633538"/>
            </a:xfrm>
            <a:custGeom>
              <a:avLst/>
              <a:gdLst>
                <a:gd name="T0" fmla="*/ 3076 w 3307"/>
                <a:gd name="T1" fmla="*/ 1351 h 2117"/>
                <a:gd name="T2" fmla="*/ 2139 w 3307"/>
                <a:gd name="T3" fmla="*/ 1731 h 2117"/>
                <a:gd name="T4" fmla="*/ 1914 w 3307"/>
                <a:gd name="T5" fmla="*/ 1731 h 2117"/>
                <a:gd name="T6" fmla="*/ 349 w 3307"/>
                <a:gd name="T7" fmla="*/ 22 h 2117"/>
                <a:gd name="T8" fmla="*/ 1 w 3307"/>
                <a:gd name="T9" fmla="*/ 0 h 2117"/>
                <a:gd name="T10" fmla="*/ 0 w 3307"/>
                <a:gd name="T11" fmla="*/ 93 h 2117"/>
                <a:gd name="T12" fmla="*/ 2 w 3307"/>
                <a:gd name="T13" fmla="*/ 150 h 2117"/>
                <a:gd name="T14" fmla="*/ 3 w 3307"/>
                <a:gd name="T15" fmla="*/ 182 h 2117"/>
                <a:gd name="T16" fmla="*/ 8 w 3307"/>
                <a:gd name="T17" fmla="*/ 254 h 2117"/>
                <a:gd name="T18" fmla="*/ 9 w 3307"/>
                <a:gd name="T19" fmla="*/ 267 h 2117"/>
                <a:gd name="T20" fmla="*/ 1891 w 3307"/>
                <a:gd name="T21" fmla="*/ 2087 h 2117"/>
                <a:gd name="T22" fmla="*/ 3158 w 3307"/>
                <a:gd name="T23" fmla="*/ 1729 h 2117"/>
                <a:gd name="T24" fmla="*/ 3158 w 3307"/>
                <a:gd name="T25" fmla="*/ 1726 h 2117"/>
                <a:gd name="T26" fmla="*/ 3307 w 3307"/>
                <a:gd name="T27" fmla="*/ 1613 h 2117"/>
                <a:gd name="T28" fmla="*/ 3076 w 3307"/>
                <a:gd name="T29" fmla="*/ 1351 h 2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7" h="2117">
                  <a:moveTo>
                    <a:pt x="3076" y="1351"/>
                  </a:moveTo>
                  <a:cubicBezTo>
                    <a:pt x="2816" y="1567"/>
                    <a:pt x="2491" y="1704"/>
                    <a:pt x="2139" y="1731"/>
                  </a:cubicBezTo>
                  <a:cubicBezTo>
                    <a:pt x="2065" y="1735"/>
                    <a:pt x="1990" y="1736"/>
                    <a:pt x="1914" y="1731"/>
                  </a:cubicBezTo>
                  <a:cubicBezTo>
                    <a:pt x="1015" y="1675"/>
                    <a:pt x="345" y="911"/>
                    <a:pt x="349" y="22"/>
                  </a:cubicBezTo>
                  <a:lnTo>
                    <a:pt x="1" y="0"/>
                  </a:lnTo>
                  <a:cubicBezTo>
                    <a:pt x="0" y="32"/>
                    <a:pt x="0" y="62"/>
                    <a:pt x="0" y="93"/>
                  </a:cubicBezTo>
                  <a:cubicBezTo>
                    <a:pt x="0" y="112"/>
                    <a:pt x="1" y="131"/>
                    <a:pt x="2" y="150"/>
                  </a:cubicBezTo>
                  <a:cubicBezTo>
                    <a:pt x="2" y="161"/>
                    <a:pt x="2" y="172"/>
                    <a:pt x="3" y="182"/>
                  </a:cubicBezTo>
                  <a:cubicBezTo>
                    <a:pt x="4" y="207"/>
                    <a:pt x="6" y="230"/>
                    <a:pt x="8" y="254"/>
                  </a:cubicBezTo>
                  <a:cubicBezTo>
                    <a:pt x="8" y="258"/>
                    <a:pt x="9" y="262"/>
                    <a:pt x="9" y="267"/>
                  </a:cubicBezTo>
                  <a:cubicBezTo>
                    <a:pt x="101" y="1248"/>
                    <a:pt x="896" y="2024"/>
                    <a:pt x="1891" y="2087"/>
                  </a:cubicBezTo>
                  <a:cubicBezTo>
                    <a:pt x="2359" y="2117"/>
                    <a:pt x="2799" y="1974"/>
                    <a:pt x="3158" y="1729"/>
                  </a:cubicBezTo>
                  <a:lnTo>
                    <a:pt x="3158" y="1726"/>
                  </a:lnTo>
                  <a:cubicBezTo>
                    <a:pt x="3209" y="1691"/>
                    <a:pt x="3259" y="1653"/>
                    <a:pt x="3307" y="1613"/>
                  </a:cubicBezTo>
                  <a:lnTo>
                    <a:pt x="3076" y="1351"/>
                  </a:lnTo>
                  <a:close/>
                </a:path>
              </a:pathLst>
            </a:custGeom>
            <a:solidFill>
              <a:srgbClr val="555E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022475" y="1839912"/>
              <a:ext cx="903288" cy="481013"/>
            </a:xfrm>
            <a:custGeom>
              <a:avLst/>
              <a:gdLst>
                <a:gd name="T0" fmla="*/ 1147 w 1169"/>
                <a:gd name="T1" fmla="*/ 356 h 624"/>
                <a:gd name="T2" fmla="*/ 1169 w 1169"/>
                <a:gd name="T3" fmla="*/ 7 h 624"/>
                <a:gd name="T4" fmla="*/ 0 w 1169"/>
                <a:gd name="T5" fmla="*/ 360 h 624"/>
                <a:gd name="T6" fmla="*/ 232 w 1169"/>
                <a:gd name="T7" fmla="*/ 624 h 624"/>
                <a:gd name="T8" fmla="*/ 1147 w 1169"/>
                <a:gd name="T9" fmla="*/ 356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9" h="624">
                  <a:moveTo>
                    <a:pt x="1147" y="356"/>
                  </a:moveTo>
                  <a:lnTo>
                    <a:pt x="1169" y="7"/>
                  </a:lnTo>
                  <a:cubicBezTo>
                    <a:pt x="738" y="0"/>
                    <a:pt x="333" y="131"/>
                    <a:pt x="0" y="360"/>
                  </a:cubicBezTo>
                  <a:lnTo>
                    <a:pt x="232" y="624"/>
                  </a:lnTo>
                  <a:cubicBezTo>
                    <a:pt x="497" y="452"/>
                    <a:pt x="812" y="354"/>
                    <a:pt x="1147" y="356"/>
                  </a:cubicBezTo>
                  <a:close/>
                </a:path>
              </a:pathLst>
            </a:custGeom>
            <a:solidFill>
              <a:srgbClr val="F19B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9"/>
            <p:cNvSpPr>
              <a:spLocks/>
            </p:cNvSpPr>
            <p:nvPr/>
          </p:nvSpPr>
          <p:spPr bwMode="auto">
            <a:xfrm>
              <a:off x="3884613" y="3521075"/>
              <a:ext cx="566738" cy="909638"/>
            </a:xfrm>
            <a:custGeom>
              <a:avLst/>
              <a:gdLst>
                <a:gd name="T0" fmla="*/ 0 w 734"/>
                <a:gd name="T1" fmla="*/ 914 h 1178"/>
                <a:gd name="T2" fmla="*/ 232 w 734"/>
                <a:gd name="T3" fmla="*/ 1178 h 1178"/>
                <a:gd name="T4" fmla="*/ 734 w 734"/>
                <a:gd name="T5" fmla="*/ 22 h 1178"/>
                <a:gd name="T6" fmla="*/ 386 w 734"/>
                <a:gd name="T7" fmla="*/ 0 h 1178"/>
                <a:gd name="T8" fmla="*/ 0 w 734"/>
                <a:gd name="T9" fmla="*/ 914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8">
                  <a:moveTo>
                    <a:pt x="0" y="914"/>
                  </a:moveTo>
                  <a:lnTo>
                    <a:pt x="232" y="1178"/>
                  </a:lnTo>
                  <a:cubicBezTo>
                    <a:pt x="510" y="867"/>
                    <a:pt x="693" y="467"/>
                    <a:pt x="734" y="22"/>
                  </a:cubicBezTo>
                  <a:lnTo>
                    <a:pt x="386" y="0"/>
                  </a:lnTo>
                  <a:cubicBezTo>
                    <a:pt x="352" y="349"/>
                    <a:pt x="212" y="664"/>
                    <a:pt x="0" y="914"/>
                  </a:cubicBezTo>
                  <a:close/>
                </a:path>
              </a:pathLst>
            </a:custGeom>
            <a:solidFill>
              <a:srgbClr val="008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0"/>
            <p:cNvSpPr>
              <a:spLocks/>
            </p:cNvSpPr>
            <p:nvPr/>
          </p:nvSpPr>
          <p:spPr bwMode="auto">
            <a:xfrm>
              <a:off x="1371600" y="2257425"/>
              <a:ext cx="654050" cy="879475"/>
            </a:xfrm>
            <a:custGeom>
              <a:avLst/>
              <a:gdLst>
                <a:gd name="T0" fmla="*/ 846 w 846"/>
                <a:gd name="T1" fmla="*/ 262 h 1140"/>
                <a:gd name="T2" fmla="*/ 615 w 846"/>
                <a:gd name="T3" fmla="*/ 0 h 1140"/>
                <a:gd name="T4" fmla="*/ 0 w 846"/>
                <a:gd name="T5" fmla="*/ 1117 h 1140"/>
                <a:gd name="T6" fmla="*/ 351 w 846"/>
                <a:gd name="T7" fmla="*/ 1140 h 1140"/>
                <a:gd name="T8" fmla="*/ 846 w 846"/>
                <a:gd name="T9" fmla="*/ 262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40">
                  <a:moveTo>
                    <a:pt x="846" y="262"/>
                  </a:moveTo>
                  <a:lnTo>
                    <a:pt x="615" y="0"/>
                  </a:lnTo>
                  <a:cubicBezTo>
                    <a:pt x="302" y="289"/>
                    <a:pt x="80" y="676"/>
                    <a:pt x="0" y="1117"/>
                  </a:cubicBezTo>
                  <a:lnTo>
                    <a:pt x="351" y="1140"/>
                  </a:lnTo>
                  <a:cubicBezTo>
                    <a:pt x="422" y="795"/>
                    <a:pt x="600" y="491"/>
                    <a:pt x="846" y="262"/>
                  </a:cubicBezTo>
                  <a:close/>
                </a:path>
              </a:pathLst>
            </a:custGeom>
            <a:solidFill>
              <a:srgbClr val="E244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"/>
            <p:cNvSpPr>
              <a:spLocks/>
            </p:cNvSpPr>
            <p:nvPr/>
          </p:nvSpPr>
          <p:spPr bwMode="auto">
            <a:xfrm>
              <a:off x="3924300" y="2439988"/>
              <a:ext cx="531813" cy="874713"/>
            </a:xfrm>
            <a:custGeom>
              <a:avLst/>
              <a:gdLst>
                <a:gd name="T0" fmla="*/ 337 w 687"/>
                <a:gd name="T1" fmla="*/ 1111 h 1133"/>
                <a:gd name="T2" fmla="*/ 687 w 687"/>
                <a:gd name="T3" fmla="*/ 1133 h 1133"/>
                <a:gd name="T4" fmla="*/ 262 w 687"/>
                <a:gd name="T5" fmla="*/ 0 h 1133"/>
                <a:gd name="T6" fmla="*/ 0 w 687"/>
                <a:gd name="T7" fmla="*/ 231 h 1133"/>
                <a:gd name="T8" fmla="*/ 337 w 687"/>
                <a:gd name="T9" fmla="*/ 1111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1133">
                  <a:moveTo>
                    <a:pt x="337" y="1111"/>
                  </a:moveTo>
                  <a:lnTo>
                    <a:pt x="687" y="1133"/>
                  </a:lnTo>
                  <a:cubicBezTo>
                    <a:pt x="665" y="710"/>
                    <a:pt x="511" y="317"/>
                    <a:pt x="262" y="0"/>
                  </a:cubicBezTo>
                  <a:lnTo>
                    <a:pt x="0" y="231"/>
                  </a:lnTo>
                  <a:cubicBezTo>
                    <a:pt x="190" y="481"/>
                    <a:pt x="311" y="784"/>
                    <a:pt x="337" y="1111"/>
                  </a:cubicBezTo>
                  <a:close/>
                </a:path>
              </a:pathLst>
            </a:custGeom>
            <a:solidFill>
              <a:srgbClr val="518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3" name="直接连接符 2"/>
          <p:cNvCxnSpPr/>
          <p:nvPr/>
        </p:nvCxnSpPr>
        <p:spPr bwMode="auto">
          <a:xfrm>
            <a:off x="4825218" y="4005064"/>
            <a:ext cx="555942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4860012" y="4067780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8F8F8"/>
                </a:solidFill>
                <a:latin typeface="+mj-ea"/>
                <a:ea typeface="+mj-ea"/>
              </a:rPr>
              <a:t>软件学院  贾伟峰</a:t>
            </a:r>
            <a:endParaRPr lang="zh-CN" altLang="en-US" dirty="0">
              <a:solidFill>
                <a:srgbClr val="F8F8F8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26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8827">
        <p:blinds dir="vert"/>
      </p:transition>
    </mc:Choice>
    <mc:Fallback xmlns="">
      <p:transition spd="slow" advTm="8827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396 3.7037E-6 L 3.125E-6 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9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549 -4.07407E-6 L -3.33333E-6 -4.0740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6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099" grpId="0"/>
      <p:bldP spid="15" grpId="0" animBg="1"/>
      <p:bldP spid="15" grpId="1" animBg="1"/>
      <p:bldP spid="7" grpId="0"/>
    </p:bldLst>
  </p:timing>
  <p:extLst mod="1">
    <p:ext uri="{E180D4A7-C9FB-4DFB-919C-405C955672EB}">
      <p14:showEvtLst xmlns:p14="http://schemas.microsoft.com/office/powerpoint/2010/main">
        <p14:playEvt time="0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44614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现在，使用</a:t>
            </a:r>
            <a:r>
              <a:rPr lang="en-US" altLang="zh-CN" sz="2200" dirty="0" err="1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ArrayList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存储通话记录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409749" y="2780928"/>
            <a:ext cx="11377263" cy="64807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这样，从</a:t>
            </a:r>
            <a:r>
              <a:rPr lang="en-US" altLang="zh-CN" sz="3200" dirty="0" err="1" smtClean="0">
                <a:solidFill>
                  <a:srgbClr val="F8F8F8"/>
                </a:solidFill>
                <a:latin typeface="微软雅黑"/>
                <a:ea typeface="微软雅黑"/>
              </a:rPr>
              <a:t>ArrayList</a:t>
            </a:r>
            <a:r>
              <a:rPr lang="zh-CN" altLang="en-US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中读出的数据，自然就是一条通话记录</a:t>
            </a:r>
            <a:r>
              <a:rPr lang="en-US" altLang="zh-CN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…</a:t>
            </a:r>
            <a:endParaRPr lang="zh-CN" altLang="en-US" sz="2000" dirty="0" smtClean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26856616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6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代码就像这个样子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458" y="1700808"/>
            <a:ext cx="855013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1194778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代码就像这个样子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53" y="883204"/>
            <a:ext cx="9194726" cy="5569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0161281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代码就像这个样子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61" y="836712"/>
            <a:ext cx="9123363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4312412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8"/>
          <a:stretch/>
        </p:blipFill>
        <p:spPr>
          <a:xfrm>
            <a:off x="4064562" y="666516"/>
            <a:ext cx="8151986" cy="60048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434670" y="174412"/>
            <a:ext cx="11154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err="1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ArrayList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实现了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List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接口，因此除了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add(Object  o)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，它还有很多其他方法，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p237-p238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4723738" y="2592389"/>
            <a:ext cx="1389063" cy="1998663"/>
          </a:xfrm>
          <a:custGeom>
            <a:avLst/>
            <a:gdLst>
              <a:gd name="T0" fmla="*/ 619 w 2295"/>
              <a:gd name="T1" fmla="*/ 0 h 3291"/>
              <a:gd name="T2" fmla="*/ 2295 w 2295"/>
              <a:gd name="T3" fmla="*/ 1676 h 3291"/>
              <a:gd name="T4" fmla="*/ 680 w 2295"/>
              <a:gd name="T5" fmla="*/ 3291 h 3291"/>
              <a:gd name="T6" fmla="*/ 61 w 2295"/>
              <a:gd name="T7" fmla="*/ 2671 h 3291"/>
              <a:gd name="T8" fmla="*/ 1056 w 2295"/>
              <a:gd name="T9" fmla="*/ 1676 h 3291"/>
              <a:gd name="T10" fmla="*/ 0 w 2295"/>
              <a:gd name="T11" fmla="*/ 619 h 3291"/>
              <a:gd name="T12" fmla="*/ 619 w 2295"/>
              <a:gd name="T13" fmla="*/ 0 h 3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95" h="3291">
                <a:moveTo>
                  <a:pt x="619" y="0"/>
                </a:moveTo>
                <a:lnTo>
                  <a:pt x="2295" y="1676"/>
                </a:lnTo>
                <a:lnTo>
                  <a:pt x="680" y="3291"/>
                </a:lnTo>
                <a:lnTo>
                  <a:pt x="61" y="2671"/>
                </a:lnTo>
                <a:lnTo>
                  <a:pt x="1056" y="1676"/>
                </a:lnTo>
                <a:lnTo>
                  <a:pt x="0" y="619"/>
                </a:lnTo>
                <a:lnTo>
                  <a:pt x="61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3096550" y="1565276"/>
            <a:ext cx="1919288" cy="1355725"/>
          </a:xfrm>
          <a:custGeom>
            <a:avLst/>
            <a:gdLst>
              <a:gd name="T0" fmla="*/ 0 w 3170"/>
              <a:gd name="T1" fmla="*/ 1615 h 2234"/>
              <a:gd name="T2" fmla="*/ 1616 w 3170"/>
              <a:gd name="T3" fmla="*/ 0 h 2234"/>
              <a:gd name="T4" fmla="*/ 3170 w 3170"/>
              <a:gd name="T5" fmla="*/ 1555 h 2234"/>
              <a:gd name="T6" fmla="*/ 2551 w 3170"/>
              <a:gd name="T7" fmla="*/ 2174 h 2234"/>
              <a:gd name="T8" fmla="*/ 1616 w 3170"/>
              <a:gd name="T9" fmla="*/ 1239 h 2234"/>
              <a:gd name="T10" fmla="*/ 620 w 3170"/>
              <a:gd name="T11" fmla="*/ 2234 h 2234"/>
              <a:gd name="T12" fmla="*/ 0 w 3170"/>
              <a:gd name="T13" fmla="*/ 1615 h 2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70" h="2234">
                <a:moveTo>
                  <a:pt x="0" y="1615"/>
                </a:moveTo>
                <a:lnTo>
                  <a:pt x="1616" y="0"/>
                </a:lnTo>
                <a:lnTo>
                  <a:pt x="3170" y="1555"/>
                </a:lnTo>
                <a:lnTo>
                  <a:pt x="2551" y="2174"/>
                </a:lnTo>
                <a:lnTo>
                  <a:pt x="1616" y="1239"/>
                </a:lnTo>
                <a:lnTo>
                  <a:pt x="620" y="2234"/>
                </a:lnTo>
                <a:lnTo>
                  <a:pt x="0" y="16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3060038" y="4260851"/>
            <a:ext cx="1992313" cy="1393825"/>
          </a:xfrm>
          <a:custGeom>
            <a:avLst/>
            <a:gdLst>
              <a:gd name="T0" fmla="*/ 619 w 3291"/>
              <a:gd name="T1" fmla="*/ 0 h 2295"/>
              <a:gd name="T2" fmla="*/ 1676 w 3291"/>
              <a:gd name="T3" fmla="*/ 1056 h 2295"/>
              <a:gd name="T4" fmla="*/ 2671 w 3291"/>
              <a:gd name="T5" fmla="*/ 61 h 2295"/>
              <a:gd name="T6" fmla="*/ 3291 w 3291"/>
              <a:gd name="T7" fmla="*/ 680 h 2295"/>
              <a:gd name="T8" fmla="*/ 1676 w 3291"/>
              <a:gd name="T9" fmla="*/ 2295 h 2295"/>
              <a:gd name="T10" fmla="*/ 0 w 3291"/>
              <a:gd name="T11" fmla="*/ 619 h 2295"/>
              <a:gd name="T12" fmla="*/ 619 w 3291"/>
              <a:gd name="T13" fmla="*/ 0 h 2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1" h="2295">
                <a:moveTo>
                  <a:pt x="619" y="0"/>
                </a:moveTo>
                <a:lnTo>
                  <a:pt x="1676" y="1056"/>
                </a:lnTo>
                <a:lnTo>
                  <a:pt x="2671" y="61"/>
                </a:lnTo>
                <a:lnTo>
                  <a:pt x="3291" y="680"/>
                </a:lnTo>
                <a:lnTo>
                  <a:pt x="1676" y="2295"/>
                </a:lnTo>
                <a:lnTo>
                  <a:pt x="0" y="619"/>
                </a:lnTo>
                <a:lnTo>
                  <a:pt x="61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2036100" y="2628901"/>
            <a:ext cx="1352550" cy="1924050"/>
          </a:xfrm>
          <a:custGeom>
            <a:avLst/>
            <a:gdLst>
              <a:gd name="T0" fmla="*/ 0 w 2234"/>
              <a:gd name="T1" fmla="*/ 1616 h 3170"/>
              <a:gd name="T2" fmla="*/ 1615 w 2234"/>
              <a:gd name="T3" fmla="*/ 0 h 3170"/>
              <a:gd name="T4" fmla="*/ 2234 w 2234"/>
              <a:gd name="T5" fmla="*/ 620 h 3170"/>
              <a:gd name="T6" fmla="*/ 1239 w 2234"/>
              <a:gd name="T7" fmla="*/ 1616 h 3170"/>
              <a:gd name="T8" fmla="*/ 2174 w 2234"/>
              <a:gd name="T9" fmla="*/ 2551 h 3170"/>
              <a:gd name="T10" fmla="*/ 1555 w 2234"/>
              <a:gd name="T11" fmla="*/ 3170 h 3170"/>
              <a:gd name="T12" fmla="*/ 0 w 2234"/>
              <a:gd name="T13" fmla="*/ 1616 h 3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34" h="3170">
                <a:moveTo>
                  <a:pt x="0" y="1616"/>
                </a:moveTo>
                <a:lnTo>
                  <a:pt x="1615" y="0"/>
                </a:lnTo>
                <a:lnTo>
                  <a:pt x="2234" y="620"/>
                </a:lnTo>
                <a:lnTo>
                  <a:pt x="1239" y="1616"/>
                </a:lnTo>
                <a:lnTo>
                  <a:pt x="2174" y="2551"/>
                </a:lnTo>
                <a:lnTo>
                  <a:pt x="1555" y="3170"/>
                </a:lnTo>
                <a:lnTo>
                  <a:pt x="0" y="16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00135" y="3140968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4D4D4D"/>
                </a:solidFill>
                <a:latin typeface="微软雅黑"/>
                <a:ea typeface="微软雅黑"/>
              </a:rPr>
              <a:t>List</a:t>
            </a:r>
          </a:p>
          <a:p>
            <a:pPr algn="ctr"/>
            <a:r>
              <a:rPr lang="en-US" altLang="zh-CN" dirty="0" err="1" smtClean="0">
                <a:solidFill>
                  <a:srgbClr val="4D4D4D"/>
                </a:solidFill>
                <a:latin typeface="微软雅黑"/>
                <a:ea typeface="微软雅黑"/>
              </a:rPr>
              <a:t>ArrayList</a:t>
            </a:r>
            <a:endParaRPr lang="zh-CN" altLang="en-US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2" name="矩形 16"/>
          <p:cNvSpPr>
            <a:spLocks noChangeArrowheads="1"/>
          </p:cNvSpPr>
          <p:nvPr/>
        </p:nvSpPr>
        <p:spPr bwMode="auto">
          <a:xfrm>
            <a:off x="6441653" y="3344446"/>
            <a:ext cx="2105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Clr>
                <a:srgbClr val="F2F2F2"/>
              </a:buClr>
            </a:pPr>
            <a:r>
              <a:rPr lang="zh-CN" altLang="en-US" sz="16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清空</a:t>
            </a:r>
            <a:endParaRPr lang="en-US" altLang="zh-CN" sz="16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3" name="文本框 25"/>
          <p:cNvSpPr>
            <a:spLocks noChangeArrowheads="1"/>
          </p:cNvSpPr>
          <p:nvPr/>
        </p:nvSpPr>
        <p:spPr bwMode="auto">
          <a:xfrm>
            <a:off x="6306100" y="2942809"/>
            <a:ext cx="2017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 dirty="0" smtClean="0">
                <a:solidFill>
                  <a:srgbClr val="4D4D4D"/>
                </a:solidFill>
                <a:latin typeface="微软雅黑"/>
                <a:ea typeface="微软雅黑"/>
              </a:rPr>
              <a:t>■clear()</a:t>
            </a:r>
            <a:endParaRPr lang="zh-CN" altLang="en-US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4" name="矩形 16"/>
          <p:cNvSpPr>
            <a:spLocks noChangeArrowheads="1"/>
          </p:cNvSpPr>
          <p:nvPr/>
        </p:nvSpPr>
        <p:spPr bwMode="auto">
          <a:xfrm>
            <a:off x="572302" y="3470597"/>
            <a:ext cx="19442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buClr>
                <a:srgbClr val="F2F2F2"/>
              </a:buClr>
            </a:pPr>
            <a:r>
              <a:rPr lang="zh-CN" altLang="en-US" sz="16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删除</a:t>
            </a:r>
            <a:endParaRPr lang="en-US" altLang="zh-CN" sz="16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5" name="文本框 25"/>
          <p:cNvSpPr>
            <a:spLocks noChangeArrowheads="1"/>
          </p:cNvSpPr>
          <p:nvPr/>
        </p:nvSpPr>
        <p:spPr bwMode="auto">
          <a:xfrm>
            <a:off x="204874" y="3068960"/>
            <a:ext cx="23666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4D4D4D"/>
                </a:solidFill>
                <a:latin typeface="微软雅黑"/>
                <a:ea typeface="微软雅黑"/>
              </a:rPr>
              <a:t>■remove(</a:t>
            </a:r>
            <a:r>
              <a:rPr lang="en-US" altLang="zh-CN" b="1" dirty="0" err="1" smtClean="0">
                <a:solidFill>
                  <a:srgbClr val="4D4D4D"/>
                </a:solidFill>
                <a:latin typeface="微软雅黑"/>
                <a:ea typeface="微软雅黑"/>
              </a:rPr>
              <a:t>int</a:t>
            </a:r>
            <a:r>
              <a:rPr lang="en-US" altLang="zh-CN" b="1" dirty="0" smtClean="0">
                <a:solidFill>
                  <a:srgbClr val="4D4D4D"/>
                </a:solidFill>
                <a:latin typeface="微软雅黑"/>
                <a:ea typeface="微软雅黑"/>
              </a:rPr>
              <a:t> index)</a:t>
            </a:r>
            <a:endParaRPr lang="zh-CN" altLang="en-US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961311" y="6017796"/>
            <a:ext cx="434478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buClr>
                <a:srgbClr val="F2F2F2"/>
              </a:buClr>
            </a:pPr>
            <a:r>
              <a:rPr lang="zh-CN" altLang="en-US" sz="16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在指定位置插入</a:t>
            </a:r>
            <a:endParaRPr lang="en-US" altLang="zh-CN" sz="16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7" name="文本框 25"/>
          <p:cNvSpPr>
            <a:spLocks noChangeArrowheads="1"/>
          </p:cNvSpPr>
          <p:nvPr/>
        </p:nvSpPr>
        <p:spPr bwMode="auto">
          <a:xfrm>
            <a:off x="2209949" y="5647909"/>
            <a:ext cx="38884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4D4D4D"/>
                </a:solidFill>
                <a:latin typeface="微软雅黑"/>
                <a:ea typeface="微软雅黑"/>
              </a:rPr>
              <a:t>■add(</a:t>
            </a:r>
            <a:r>
              <a:rPr lang="en-US" altLang="zh-CN" b="1" dirty="0" err="1" smtClean="0">
                <a:solidFill>
                  <a:srgbClr val="4D4D4D"/>
                </a:solidFill>
                <a:latin typeface="微软雅黑"/>
                <a:ea typeface="微软雅黑"/>
              </a:rPr>
              <a:t>int</a:t>
            </a:r>
            <a:r>
              <a:rPr lang="en-US" altLang="zh-CN" b="1" dirty="0" smtClean="0">
                <a:solidFill>
                  <a:srgbClr val="4D4D4D"/>
                </a:solidFill>
                <a:latin typeface="微软雅黑"/>
                <a:ea typeface="微软雅黑"/>
              </a:rPr>
              <a:t> index, Object o)</a:t>
            </a:r>
            <a:endParaRPr lang="zh-CN" altLang="en-US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973040" y="1208673"/>
            <a:ext cx="42503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buClr>
                <a:srgbClr val="F2F2F2"/>
              </a:buClr>
            </a:pPr>
            <a:r>
              <a:rPr lang="zh-CN" altLang="en-US" sz="16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获取，访问指定位置的元素</a:t>
            </a:r>
            <a:endParaRPr lang="en-US" altLang="zh-CN" sz="16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9" name="文本框 25"/>
          <p:cNvSpPr>
            <a:spLocks noChangeArrowheads="1"/>
          </p:cNvSpPr>
          <p:nvPr/>
        </p:nvSpPr>
        <p:spPr bwMode="auto">
          <a:xfrm>
            <a:off x="3096549" y="838786"/>
            <a:ext cx="21377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4D4D4D"/>
                </a:solidFill>
                <a:latin typeface="微软雅黑"/>
                <a:ea typeface="微软雅黑"/>
              </a:rPr>
              <a:t>■ get(</a:t>
            </a:r>
            <a:r>
              <a:rPr lang="en-US" altLang="zh-CN" b="1" dirty="0" err="1" smtClean="0">
                <a:solidFill>
                  <a:srgbClr val="4D4D4D"/>
                </a:solidFill>
                <a:latin typeface="微软雅黑"/>
                <a:ea typeface="微软雅黑"/>
              </a:rPr>
              <a:t>int</a:t>
            </a:r>
            <a:r>
              <a:rPr lang="en-US" altLang="zh-CN" b="1" dirty="0" smtClean="0">
                <a:solidFill>
                  <a:srgbClr val="4D4D4D"/>
                </a:solidFill>
                <a:latin typeface="微软雅黑"/>
                <a:ea typeface="微软雅黑"/>
              </a:rPr>
              <a:t> index)</a:t>
            </a:r>
            <a:endParaRPr lang="zh-CN" altLang="en-US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386108153"/>
      </p:ext>
    </p:extLst>
  </p:cSld>
  <p:clrMapOvr>
    <a:masterClrMapping/>
  </p:clrMapOvr>
  <p:transition spd="slow" advTm="6158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0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400" tmFilter="0,0; .5, 1; 1, 1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360"/>
                                </p:stCondLst>
                                <p:childTnLst>
                                  <p:par>
                                    <p:cTn id="1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860"/>
                                </p:stCondLst>
                                <p:childTnLst>
                                  <p:par>
                                    <p:cTn id="22" presetID="2" presetClass="entr" presetSubtype="8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36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860"/>
                                </p:stCondLst>
                                <p:childTnLst>
                                  <p:par>
                                    <p:cTn id="40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860"/>
                                </p:stCondLst>
                                <p:childTnLst>
                                  <p:par>
                                    <p:cTn id="4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6160"/>
                                </p:stCondLst>
                                <p:childTnLst>
                                  <p:par>
                                    <p:cTn id="6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6660"/>
                                </p:stCondLst>
                                <p:childTnLst>
                                  <p:par>
                                    <p:cTn id="6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960"/>
                                </p:stCondLst>
                                <p:childTnLst>
                                  <p:par>
                                    <p:cTn id="8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27" grpId="0" animBg="1"/>
          <p:bldP spid="7" grpId="0" animBg="1"/>
          <p:bldP spid="8" grpId="0" animBg="1"/>
          <p:bldP spid="9" grpId="0" animBg="1"/>
          <p:bldP spid="10" grpId="0" animBg="1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0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400" tmFilter="0,0; .5, 1; 1, 1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360"/>
                                </p:stCondLst>
                                <p:childTnLst>
                                  <p:par>
                                    <p:cTn id="1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860"/>
                                </p:stCondLst>
                                <p:childTnLst>
                                  <p:par>
                                    <p:cTn id="2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36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860"/>
                                </p:stCondLst>
                                <p:childTnLst>
                                  <p:par>
                                    <p:cTn id="40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860"/>
                                </p:stCondLst>
                                <p:childTnLst>
                                  <p:par>
                                    <p:cTn id="4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6160"/>
                                </p:stCondLst>
                                <p:childTnLst>
                                  <p:par>
                                    <p:cTn id="6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6660"/>
                                </p:stCondLst>
                                <p:childTnLst>
                                  <p:par>
                                    <p:cTn id="6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960"/>
                                </p:stCondLst>
                                <p:childTnLst>
                                  <p:par>
                                    <p:cTn id="8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27" grpId="0" animBg="1"/>
          <p:bldP spid="7" grpId="0" animBg="1"/>
          <p:bldP spid="8" grpId="0" animBg="1"/>
          <p:bldP spid="9" grpId="0" animBg="1"/>
          <p:bldP spid="10" grpId="0" animBg="1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578101" y="1700808"/>
            <a:ext cx="7560840" cy="62194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讨论：在</a:t>
            </a:r>
            <a:r>
              <a:rPr lang="en-US" altLang="zh-CN" sz="3200" dirty="0" err="1" smtClean="0">
                <a:solidFill>
                  <a:srgbClr val="F8F8F8"/>
                </a:solidFill>
                <a:latin typeface="微软雅黑"/>
                <a:ea typeface="微软雅黑"/>
              </a:rPr>
              <a:t>ArrayList</a:t>
            </a:r>
            <a:r>
              <a:rPr lang="zh-CN" altLang="en-US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中添加、删除的效率问题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65" y="1337208"/>
            <a:ext cx="2683522" cy="4314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951" y="2636912"/>
            <a:ext cx="8145139" cy="31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737495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4670" y="174412"/>
            <a:ext cx="32595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解决之道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——</a:t>
            </a:r>
            <a:r>
              <a:rPr lang="en-US" altLang="zh-CN" sz="2200" dirty="0" err="1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LinkedList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41" y="908720"/>
            <a:ext cx="7920880" cy="518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70759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" y="41172"/>
            <a:ext cx="12196762" cy="61515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使用</a:t>
            </a:r>
            <a:r>
              <a:rPr lang="en-US" altLang="zh-CN" sz="3200" dirty="0" err="1" smtClean="0">
                <a:solidFill>
                  <a:srgbClr val="F8F8F8"/>
                </a:solidFill>
                <a:latin typeface="微软雅黑"/>
                <a:ea typeface="微软雅黑"/>
              </a:rPr>
              <a:t>LinkedList</a:t>
            </a:r>
            <a:r>
              <a:rPr lang="zh-CN" altLang="en-US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模拟电信计费系统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997" y="4581128"/>
            <a:ext cx="9238931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41" y="878267"/>
            <a:ext cx="855013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下箭头 1"/>
          <p:cNvSpPr/>
          <p:nvPr/>
        </p:nvSpPr>
        <p:spPr bwMode="auto">
          <a:xfrm>
            <a:off x="5522317" y="3667939"/>
            <a:ext cx="576064" cy="913190"/>
          </a:xfrm>
          <a:prstGeom prst="downArrow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5948300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11280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关于集合中元素的访问，可以当成数组，比如就像打印清单部分的程序这样：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743" y="918388"/>
            <a:ext cx="9120187" cy="54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1165878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11280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或者，还可以使用“迭代器”，专门对付这种“遍历”需求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838200"/>
            <a:ext cx="9056687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53383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0" y="666517"/>
            <a:ext cx="257349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0" y="666517"/>
            <a:ext cx="12196763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复习</a:t>
            </a:r>
            <a:endParaRPr lang="zh-CN" altLang="en-US" sz="24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1746836" y="1566424"/>
            <a:ext cx="2" cy="44772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箭头连接符 23"/>
          <p:cNvCxnSpPr/>
          <p:nvPr/>
        </p:nvCxnSpPr>
        <p:spPr>
          <a:xfrm>
            <a:off x="1747497" y="6043673"/>
            <a:ext cx="8959396" cy="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9" name="组合 28"/>
          <p:cNvGrpSpPr/>
          <p:nvPr/>
        </p:nvGrpSpPr>
        <p:grpSpPr>
          <a:xfrm>
            <a:off x="2033249" y="4758561"/>
            <a:ext cx="1851041" cy="785818"/>
            <a:chOff x="2200848" y="4495235"/>
            <a:chExt cx="1851041" cy="785818"/>
          </a:xfrm>
          <a:solidFill>
            <a:schemeClr val="accent6"/>
          </a:solidFill>
        </p:grpSpPr>
        <p:sp>
          <p:nvSpPr>
            <p:cNvPr id="30" name="圆角矩形 29"/>
            <p:cNvSpPr/>
            <p:nvPr/>
          </p:nvSpPr>
          <p:spPr bwMode="auto">
            <a:xfrm>
              <a:off x="2200848" y="4495235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2404638" y="4685303"/>
              <a:ext cx="1456155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000" dirty="0" smtClean="0">
                  <a:solidFill>
                    <a:srgbClr val="F8F8F8"/>
                  </a:solidFill>
                </a:rPr>
                <a:t>Math</a:t>
              </a:r>
              <a:r>
                <a:rPr lang="zh-CN" altLang="en-US" sz="2000" dirty="0" smtClean="0">
                  <a:solidFill>
                    <a:srgbClr val="F8F8F8"/>
                  </a:solidFill>
                </a:rPr>
                <a:t>类</a:t>
              </a:r>
              <a:endParaRPr lang="zh-CN" altLang="en-US" sz="2000" dirty="0">
                <a:solidFill>
                  <a:srgbClr val="F8F8F8"/>
                </a:solidFill>
              </a:endParaRPr>
            </a:p>
          </p:txBody>
        </p:sp>
      </p:grpSp>
      <p:sp>
        <p:nvSpPr>
          <p:cNvPr id="32" name="矩形 87"/>
          <p:cNvSpPr>
            <a:spLocks noChangeArrowheads="1"/>
          </p:cNvSpPr>
          <p:nvPr/>
        </p:nvSpPr>
        <p:spPr bwMode="auto">
          <a:xfrm>
            <a:off x="2111033" y="1875770"/>
            <a:ext cx="1708165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随机数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四舍五入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向上取整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向下取整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…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4254293" y="3932366"/>
            <a:ext cx="1851041" cy="785818"/>
            <a:chOff x="4272550" y="3669040"/>
            <a:chExt cx="1851041" cy="785818"/>
          </a:xfrm>
        </p:grpSpPr>
        <p:sp>
          <p:nvSpPr>
            <p:cNvPr id="34" name="圆角矩形 33"/>
            <p:cNvSpPr/>
            <p:nvPr/>
          </p:nvSpPr>
          <p:spPr bwMode="auto">
            <a:xfrm>
              <a:off x="4272550" y="3669040"/>
              <a:ext cx="1851041" cy="785818"/>
            </a:xfrm>
            <a:prstGeom prst="roundRect">
              <a:avLst>
                <a:gd name="adj" fmla="val 10568"/>
              </a:avLst>
            </a:prstGeom>
            <a:solidFill>
              <a:schemeClr val="tx2"/>
            </a:solidFill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  <p:sp>
          <p:nvSpPr>
            <p:cNvPr id="35" name="矩形 34"/>
            <p:cNvSpPr>
              <a:spLocks noChangeArrowheads="1"/>
            </p:cNvSpPr>
            <p:nvPr/>
          </p:nvSpPr>
          <p:spPr bwMode="auto">
            <a:xfrm>
              <a:off x="4409078" y="3841027"/>
              <a:ext cx="1635551" cy="430887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 smtClean="0">
                  <a:solidFill>
                    <a:srgbClr val="F8F8F8"/>
                  </a:solidFill>
                </a:rPr>
                <a:t>包装类</a:t>
              </a:r>
              <a:endParaRPr lang="en-US" altLang="zh-CN" sz="2000" dirty="0">
                <a:solidFill>
                  <a:srgbClr val="F8F8F8"/>
                </a:solidFill>
              </a:endParaRPr>
            </a:p>
          </p:txBody>
        </p:sp>
      </p:grpSp>
      <p:sp>
        <p:nvSpPr>
          <p:cNvPr id="36" name="矩形 87"/>
          <p:cNvSpPr>
            <a:spLocks noChangeArrowheads="1"/>
          </p:cNvSpPr>
          <p:nvPr/>
        </p:nvSpPr>
        <p:spPr bwMode="auto">
          <a:xfrm>
            <a:off x="4390821" y="1829603"/>
            <a:ext cx="1707559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Integer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Short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Long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4154165" y="1566424"/>
            <a:ext cx="1588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8" name="组合 37"/>
          <p:cNvGrpSpPr/>
          <p:nvPr/>
        </p:nvGrpSpPr>
        <p:grpSpPr>
          <a:xfrm>
            <a:off x="6351532" y="2924944"/>
            <a:ext cx="1851041" cy="785818"/>
            <a:chOff x="6279161" y="2852161"/>
            <a:chExt cx="1851041" cy="785818"/>
          </a:xfrm>
          <a:solidFill>
            <a:schemeClr val="bg1"/>
          </a:solidFill>
        </p:grpSpPr>
        <p:sp>
          <p:nvSpPr>
            <p:cNvPr id="39" name="圆角矩形 38"/>
            <p:cNvSpPr/>
            <p:nvPr/>
          </p:nvSpPr>
          <p:spPr bwMode="auto">
            <a:xfrm>
              <a:off x="6279161" y="2852161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40" name="矩形 39"/>
            <p:cNvSpPr>
              <a:spLocks noChangeArrowheads="1"/>
            </p:cNvSpPr>
            <p:nvPr/>
          </p:nvSpPr>
          <p:spPr bwMode="auto">
            <a:xfrm>
              <a:off x="6476604" y="3055209"/>
              <a:ext cx="1456155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400" dirty="0" smtClean="0">
                  <a:solidFill>
                    <a:srgbClr val="F8F8F8"/>
                  </a:solidFill>
                </a:rPr>
                <a:t>Date</a:t>
              </a:r>
              <a:endParaRPr lang="zh-CN" altLang="en-US" sz="2400" dirty="0">
                <a:solidFill>
                  <a:srgbClr val="F8F8F8"/>
                </a:solidFill>
              </a:endParaRPr>
            </a:p>
          </p:txBody>
        </p:sp>
      </p:grpSp>
      <p:cxnSp>
        <p:nvCxnSpPr>
          <p:cNvPr id="41" name="直接连接符 40"/>
          <p:cNvCxnSpPr/>
          <p:nvPr/>
        </p:nvCxnSpPr>
        <p:spPr>
          <a:xfrm flipH="1">
            <a:off x="6272159" y="1566424"/>
            <a:ext cx="1588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矩形 87"/>
          <p:cNvSpPr>
            <a:spLocks noChangeArrowheads="1"/>
          </p:cNvSpPr>
          <p:nvPr/>
        </p:nvSpPr>
        <p:spPr bwMode="auto">
          <a:xfrm>
            <a:off x="6488061" y="3789040"/>
            <a:ext cx="1571636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Calendar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err="1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DateFormat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err="1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SimpleDataFormat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8495812" y="2258231"/>
            <a:ext cx="1851041" cy="785818"/>
            <a:chOff x="8279425" y="1994905"/>
            <a:chExt cx="1851041" cy="785818"/>
          </a:xfrm>
          <a:solidFill>
            <a:schemeClr val="tx1"/>
          </a:solidFill>
        </p:grpSpPr>
        <p:sp>
          <p:nvSpPr>
            <p:cNvPr id="44" name="圆角矩形 43"/>
            <p:cNvSpPr/>
            <p:nvPr/>
          </p:nvSpPr>
          <p:spPr bwMode="auto">
            <a:xfrm>
              <a:off x="8279425" y="1994905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45" name="矩形 44"/>
            <p:cNvSpPr>
              <a:spLocks noChangeArrowheads="1"/>
            </p:cNvSpPr>
            <p:nvPr/>
          </p:nvSpPr>
          <p:spPr bwMode="auto">
            <a:xfrm>
              <a:off x="8476868" y="2197953"/>
              <a:ext cx="1456155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dirty="0" smtClean="0">
                  <a:solidFill>
                    <a:srgbClr val="F8F8F8"/>
                  </a:solidFill>
                </a:rPr>
                <a:t>综合运用</a:t>
              </a:r>
              <a:endParaRPr lang="zh-CN" altLang="en-US" sz="2400" dirty="0">
                <a:solidFill>
                  <a:srgbClr val="F8F8F8"/>
                </a:solidFill>
              </a:endParaRPr>
            </a:p>
          </p:txBody>
        </p:sp>
      </p:grpSp>
      <p:sp>
        <p:nvSpPr>
          <p:cNvPr id="46" name="矩形 87"/>
          <p:cNvSpPr>
            <a:spLocks noChangeArrowheads="1"/>
          </p:cNvSpPr>
          <p:nvPr/>
        </p:nvSpPr>
        <p:spPr bwMode="auto">
          <a:xfrm>
            <a:off x="8632341" y="3084426"/>
            <a:ext cx="1571636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分析问题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合理选取</a:t>
            </a: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API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解决问题</a:t>
            </a: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8418027" y="1566424"/>
            <a:ext cx="0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1204700" y="1840400"/>
            <a:ext cx="553998" cy="24793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第八次课的内容</a:t>
            </a:r>
            <a:endParaRPr lang="zh-CN" altLang="en-US" sz="24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471231"/>
      </p:ext>
    </p:extLst>
  </p:cSld>
  <p:clrMapOvr>
    <a:masterClrMapping/>
  </p:clrMapOvr>
  <p:transition spd="slow" advTm="700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4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4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4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4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34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4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14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64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4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40"/>
                            </p:stCondLst>
                            <p:childTnLst>
                              <p:par>
                                <p:cTn id="7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74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7" grpId="0"/>
      <p:bldP spid="27" grpId="0" animBg="1"/>
      <p:bldP spid="32" grpId="0"/>
      <p:bldP spid="36" grpId="0"/>
      <p:bldP spid="42" grpId="0"/>
      <p:bldP spid="46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11280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如果用</a:t>
            </a:r>
            <a:r>
              <a:rPr lang="en-US" altLang="zh-CN" sz="2200" dirty="0" err="1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ListIterator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，还可以反向遍历，请对比：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714375"/>
            <a:ext cx="8999537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317555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11280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嫌迭代器繁琐？可以用</a:t>
            </a:r>
            <a:r>
              <a:rPr lang="en-US" altLang="zh-CN" sz="2200" dirty="0" err="1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foreach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循环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088" y="1033463"/>
            <a:ext cx="9018587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47091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115683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或者用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Vector(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和</a:t>
            </a:r>
            <a:r>
              <a:rPr lang="en-US" altLang="zh-CN" sz="2200" dirty="0" err="1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ArrayList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一样，是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List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的一个实现类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)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，然后使用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Enumeration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接口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914400"/>
            <a:ext cx="902811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4870403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-5478" y="148971"/>
            <a:ext cx="12165009" cy="39970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2200" dirty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新需求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：单独收集</a:t>
            </a:r>
            <a:r>
              <a:rPr lang="zh-CN" altLang="en-US" sz="2200" dirty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通话记录中的被叫号码到一个集合，不允许重复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。使用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List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行否？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47" y="2503428"/>
            <a:ext cx="6840759" cy="4165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49" y="707279"/>
            <a:ext cx="7551737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692" y="1535954"/>
            <a:ext cx="2522217" cy="369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6646908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670" y="174412"/>
            <a:ext cx="7645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用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Set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接口可以去重，比如</a:t>
            </a:r>
            <a:r>
              <a:rPr lang="en-US" altLang="zh-CN" sz="2200" dirty="0" err="1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HashSet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这个实现类。像下面这样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885" y="980728"/>
            <a:ext cx="9283269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8" y="3667938"/>
            <a:ext cx="336232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右箭头 1"/>
          <p:cNvSpPr/>
          <p:nvPr/>
        </p:nvSpPr>
        <p:spPr bwMode="auto">
          <a:xfrm>
            <a:off x="2137941" y="4509120"/>
            <a:ext cx="5365707" cy="936104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可否设计实验，做类似右边的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List/Set</a:t>
            </a:r>
            <a:r>
              <a:rPr lang="zh-CN" altLang="en-US" dirty="0" smtClean="0"/>
              <a:t>验证呢？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5977952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670" y="174412"/>
            <a:ext cx="46987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如果还需要对这些号码进行排序呢？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597" y="1052736"/>
            <a:ext cx="4025189" cy="463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7" y="2348880"/>
            <a:ext cx="7361237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8768769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74" y="1916832"/>
            <a:ext cx="2564360" cy="2436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 bwMode="auto">
          <a:xfrm>
            <a:off x="2930029" y="1268760"/>
            <a:ext cx="8978703" cy="4104456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拓    展    思    考</a:t>
            </a:r>
            <a:endParaRPr lang="en-US" altLang="zh-CN" sz="3200" dirty="0" smtClean="0">
              <a:solidFill>
                <a:srgbClr val="F8F8F8"/>
              </a:solidFill>
              <a:latin typeface="微软雅黑"/>
              <a:ea typeface="微软雅黑"/>
            </a:endParaRPr>
          </a:p>
          <a:p>
            <a:endParaRPr lang="en-US" altLang="zh-CN" sz="2400" dirty="0" smtClean="0">
              <a:solidFill>
                <a:srgbClr val="F8F8F8"/>
              </a:solidFill>
              <a:latin typeface="微软雅黑"/>
              <a:ea typeface="微软雅黑"/>
            </a:endParaRPr>
          </a:p>
          <a:p>
            <a:r>
              <a:rPr lang="en-US" altLang="zh-CN" sz="2400" dirty="0" err="1" smtClean="0">
                <a:solidFill>
                  <a:srgbClr val="F8F8F8"/>
                </a:solidFill>
                <a:latin typeface="微软雅黑"/>
                <a:ea typeface="微软雅黑"/>
              </a:rPr>
              <a:t>HashSet</a:t>
            </a:r>
            <a:r>
              <a:rPr lang="zh-CN" altLang="en-US" sz="2400" dirty="0" smtClean="0">
                <a:solidFill>
                  <a:srgbClr val="F8F8F8"/>
                </a:solidFill>
                <a:latin typeface="微软雅黑"/>
                <a:ea typeface="微软雅黑"/>
              </a:rPr>
              <a:t>中的数据不会重复，如果输入的是字符串、整数还好理解，如果输入的是一个</a:t>
            </a:r>
            <a:r>
              <a:rPr lang="en-US" altLang="zh-CN" sz="2400" dirty="0" smtClean="0">
                <a:solidFill>
                  <a:srgbClr val="F8F8F8"/>
                </a:solidFill>
                <a:latin typeface="微软雅黑"/>
                <a:ea typeface="微软雅黑"/>
              </a:rPr>
              <a:t>Java</a:t>
            </a:r>
            <a:r>
              <a:rPr lang="zh-CN" altLang="en-US" sz="2400" dirty="0" smtClean="0">
                <a:solidFill>
                  <a:srgbClr val="F8F8F8"/>
                </a:solidFill>
                <a:latin typeface="微软雅黑"/>
                <a:ea typeface="微软雅黑"/>
              </a:rPr>
              <a:t>对象呢？怎么判断重复？</a:t>
            </a:r>
            <a:endParaRPr lang="en-US" altLang="zh-CN" sz="2400" dirty="0" smtClean="0">
              <a:solidFill>
                <a:srgbClr val="F8F8F8"/>
              </a:solidFill>
              <a:latin typeface="微软雅黑"/>
              <a:ea typeface="微软雅黑"/>
            </a:endParaRPr>
          </a:p>
          <a:p>
            <a:r>
              <a:rPr lang="zh-CN" altLang="en-US" sz="2400" i="1" dirty="0" smtClean="0">
                <a:solidFill>
                  <a:srgbClr val="F8F8F8"/>
                </a:solidFill>
                <a:latin typeface="微软雅黑"/>
                <a:ea typeface="微软雅黑"/>
              </a:rPr>
              <a:t>关注：</a:t>
            </a:r>
            <a:r>
              <a:rPr lang="en-US" altLang="zh-CN" sz="2400" i="1" dirty="0" smtClean="0">
                <a:solidFill>
                  <a:srgbClr val="F8F8F8"/>
                </a:solidFill>
                <a:latin typeface="微软雅黑"/>
                <a:ea typeface="微软雅黑"/>
              </a:rPr>
              <a:t>P251-252</a:t>
            </a:r>
          </a:p>
          <a:p>
            <a:endParaRPr lang="en-US" altLang="zh-CN" sz="2400" dirty="0">
              <a:solidFill>
                <a:srgbClr val="F8F8F8"/>
              </a:solidFill>
              <a:latin typeface="微软雅黑"/>
              <a:ea typeface="微软雅黑"/>
            </a:endParaRPr>
          </a:p>
          <a:p>
            <a:r>
              <a:rPr lang="en-US" altLang="zh-CN" sz="2400" dirty="0" err="1" smtClean="0">
                <a:solidFill>
                  <a:srgbClr val="F8F8F8"/>
                </a:solidFill>
                <a:latin typeface="微软雅黑"/>
                <a:ea typeface="微软雅黑"/>
              </a:rPr>
              <a:t>TreeSet</a:t>
            </a:r>
            <a:r>
              <a:rPr lang="zh-CN" altLang="en-US" sz="2400" dirty="0" smtClean="0">
                <a:solidFill>
                  <a:srgbClr val="F8F8F8"/>
                </a:solidFill>
                <a:latin typeface="微软雅黑"/>
                <a:ea typeface="微软雅黑"/>
              </a:rPr>
              <a:t>中的数据会拥有平衡二叉树的排序特性，这样能够对其中的数据进行排序。字符串、整数好理解，</a:t>
            </a:r>
            <a:r>
              <a:rPr lang="zh-CN" altLang="en-US" sz="2400" dirty="0">
                <a:solidFill>
                  <a:srgbClr val="F8F8F8"/>
                </a:solidFill>
                <a:latin typeface="微软雅黑"/>
                <a:ea typeface="微软雅黑"/>
              </a:rPr>
              <a:t>如果输入的是一个</a:t>
            </a:r>
            <a:r>
              <a:rPr lang="en-US" altLang="zh-CN" sz="2400" dirty="0">
                <a:solidFill>
                  <a:srgbClr val="F8F8F8"/>
                </a:solidFill>
                <a:latin typeface="微软雅黑"/>
                <a:ea typeface="微软雅黑"/>
              </a:rPr>
              <a:t>Java</a:t>
            </a:r>
            <a:r>
              <a:rPr lang="zh-CN" altLang="en-US" sz="2400" dirty="0">
                <a:solidFill>
                  <a:srgbClr val="F8F8F8"/>
                </a:solidFill>
                <a:latin typeface="微软雅黑"/>
                <a:ea typeface="微软雅黑"/>
              </a:rPr>
              <a:t>对象呢？</a:t>
            </a:r>
            <a:r>
              <a:rPr lang="zh-CN" altLang="en-US" sz="2400" dirty="0" smtClean="0">
                <a:solidFill>
                  <a:srgbClr val="F8F8F8"/>
                </a:solidFill>
                <a:latin typeface="微软雅黑"/>
                <a:ea typeface="微软雅黑"/>
              </a:rPr>
              <a:t>怎么排序，规则呢？</a:t>
            </a:r>
            <a:endParaRPr lang="en-US" altLang="zh-CN" sz="2400" dirty="0" smtClean="0">
              <a:solidFill>
                <a:srgbClr val="F8F8F8"/>
              </a:solidFill>
              <a:latin typeface="微软雅黑"/>
              <a:ea typeface="微软雅黑"/>
            </a:endParaRPr>
          </a:p>
          <a:p>
            <a:r>
              <a:rPr lang="zh-CN" altLang="en-US" sz="2400" i="1" dirty="0">
                <a:solidFill>
                  <a:srgbClr val="F8F8F8"/>
                </a:solidFill>
                <a:latin typeface="微软雅黑"/>
                <a:ea typeface="微软雅黑"/>
              </a:rPr>
              <a:t>关注：</a:t>
            </a:r>
            <a:r>
              <a:rPr lang="en-US" altLang="zh-CN" sz="2400" i="1" dirty="0" smtClean="0">
                <a:solidFill>
                  <a:srgbClr val="F8F8F8"/>
                </a:solidFill>
                <a:latin typeface="微软雅黑"/>
                <a:ea typeface="微软雅黑"/>
              </a:rPr>
              <a:t>P255-256</a:t>
            </a:r>
            <a:endParaRPr lang="en-US" altLang="zh-CN" sz="2400" i="1" dirty="0">
              <a:solidFill>
                <a:srgbClr val="F8F8F8"/>
              </a:solidFill>
              <a:latin typeface="微软雅黑"/>
              <a:ea typeface="微软雅黑"/>
            </a:endParaRPr>
          </a:p>
          <a:p>
            <a:endParaRPr lang="en-US" altLang="zh-CN" sz="24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55124361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80" y="666516"/>
            <a:ext cx="10657185" cy="6002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9695793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99" y="815200"/>
            <a:ext cx="10113963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2196182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0" y="666517"/>
            <a:ext cx="257349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0" y="666517"/>
            <a:ext cx="12196763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总结</a:t>
            </a:r>
            <a:endParaRPr lang="zh-CN" altLang="en-US" sz="24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1746836" y="1566424"/>
            <a:ext cx="2" cy="44772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箭头连接符 23"/>
          <p:cNvCxnSpPr/>
          <p:nvPr/>
        </p:nvCxnSpPr>
        <p:spPr>
          <a:xfrm>
            <a:off x="1747497" y="6043673"/>
            <a:ext cx="8959396" cy="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9" name="组合 28"/>
          <p:cNvGrpSpPr/>
          <p:nvPr/>
        </p:nvGrpSpPr>
        <p:grpSpPr>
          <a:xfrm>
            <a:off x="2033249" y="4758561"/>
            <a:ext cx="1851041" cy="785818"/>
            <a:chOff x="2200848" y="4495235"/>
            <a:chExt cx="1851041" cy="785818"/>
          </a:xfrm>
          <a:solidFill>
            <a:schemeClr val="accent6"/>
          </a:solidFill>
        </p:grpSpPr>
        <p:sp>
          <p:nvSpPr>
            <p:cNvPr id="30" name="圆角矩形 29"/>
            <p:cNvSpPr/>
            <p:nvPr/>
          </p:nvSpPr>
          <p:spPr bwMode="auto">
            <a:xfrm>
              <a:off x="2200848" y="4495235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2404638" y="4685303"/>
              <a:ext cx="1456155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000" dirty="0" smtClean="0">
                  <a:solidFill>
                    <a:srgbClr val="F8F8F8"/>
                  </a:solidFill>
                </a:rPr>
                <a:t>集合类</a:t>
              </a:r>
              <a:endParaRPr lang="zh-CN" altLang="en-US" sz="2000" dirty="0">
                <a:solidFill>
                  <a:srgbClr val="F8F8F8"/>
                </a:solidFill>
              </a:endParaRPr>
            </a:p>
          </p:txBody>
        </p:sp>
      </p:grpSp>
      <p:sp>
        <p:nvSpPr>
          <p:cNvPr id="32" name="矩形 87"/>
          <p:cNvSpPr>
            <a:spLocks noChangeArrowheads="1"/>
          </p:cNvSpPr>
          <p:nvPr/>
        </p:nvSpPr>
        <p:spPr bwMode="auto">
          <a:xfrm>
            <a:off x="2111033" y="1875770"/>
            <a:ext cx="1708165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集合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集合类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集合</a:t>
            </a:r>
            <a:r>
              <a:rPr lang="zh-CN" altLang="en-US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体系</a:t>
            </a: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架构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…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4254293" y="3932366"/>
            <a:ext cx="1851041" cy="785818"/>
            <a:chOff x="4272550" y="3669040"/>
            <a:chExt cx="1851041" cy="785818"/>
          </a:xfrm>
        </p:grpSpPr>
        <p:sp>
          <p:nvSpPr>
            <p:cNvPr id="34" name="圆角矩形 33"/>
            <p:cNvSpPr/>
            <p:nvPr/>
          </p:nvSpPr>
          <p:spPr bwMode="auto">
            <a:xfrm>
              <a:off x="4272550" y="3669040"/>
              <a:ext cx="1851041" cy="785818"/>
            </a:xfrm>
            <a:prstGeom prst="roundRect">
              <a:avLst>
                <a:gd name="adj" fmla="val 10568"/>
              </a:avLst>
            </a:prstGeom>
            <a:solidFill>
              <a:schemeClr val="tx2"/>
            </a:solidFill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  <p:sp>
          <p:nvSpPr>
            <p:cNvPr id="35" name="矩形 34"/>
            <p:cNvSpPr>
              <a:spLocks noChangeArrowheads="1"/>
            </p:cNvSpPr>
            <p:nvPr/>
          </p:nvSpPr>
          <p:spPr bwMode="auto">
            <a:xfrm>
              <a:off x="4409078" y="3841027"/>
              <a:ext cx="1635551" cy="430887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000" dirty="0" smtClean="0">
                  <a:solidFill>
                    <a:srgbClr val="F8F8F8"/>
                  </a:solidFill>
                </a:rPr>
                <a:t>Collection</a:t>
              </a:r>
              <a:endParaRPr lang="en-US" altLang="zh-CN" sz="2000" dirty="0">
                <a:solidFill>
                  <a:srgbClr val="F8F8F8"/>
                </a:solidFill>
              </a:endParaRPr>
            </a:p>
          </p:txBody>
        </p:sp>
      </p:grpSp>
      <p:sp>
        <p:nvSpPr>
          <p:cNvPr id="36" name="矩形 87"/>
          <p:cNvSpPr>
            <a:spLocks noChangeArrowheads="1"/>
          </p:cNvSpPr>
          <p:nvPr/>
        </p:nvSpPr>
        <p:spPr bwMode="auto">
          <a:xfrm>
            <a:off x="4390821" y="1829603"/>
            <a:ext cx="1707559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List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Set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区别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4154165" y="1566424"/>
            <a:ext cx="1588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8" name="组合 37"/>
          <p:cNvGrpSpPr/>
          <p:nvPr/>
        </p:nvGrpSpPr>
        <p:grpSpPr>
          <a:xfrm>
            <a:off x="6351532" y="2924944"/>
            <a:ext cx="1851041" cy="785818"/>
            <a:chOff x="6279161" y="2852161"/>
            <a:chExt cx="1851041" cy="785818"/>
          </a:xfrm>
          <a:solidFill>
            <a:schemeClr val="bg1"/>
          </a:solidFill>
        </p:grpSpPr>
        <p:sp>
          <p:nvSpPr>
            <p:cNvPr id="39" name="圆角矩形 38"/>
            <p:cNvSpPr/>
            <p:nvPr/>
          </p:nvSpPr>
          <p:spPr bwMode="auto">
            <a:xfrm>
              <a:off x="6279161" y="2852161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40" name="矩形 39"/>
            <p:cNvSpPr>
              <a:spLocks noChangeArrowheads="1"/>
            </p:cNvSpPr>
            <p:nvPr/>
          </p:nvSpPr>
          <p:spPr bwMode="auto">
            <a:xfrm>
              <a:off x="6476604" y="3055209"/>
              <a:ext cx="1456155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400" dirty="0" smtClean="0">
                  <a:solidFill>
                    <a:srgbClr val="F8F8F8"/>
                  </a:solidFill>
                </a:rPr>
                <a:t>List</a:t>
              </a:r>
              <a:endParaRPr lang="zh-CN" altLang="en-US" sz="2400" dirty="0">
                <a:solidFill>
                  <a:srgbClr val="F8F8F8"/>
                </a:solidFill>
              </a:endParaRPr>
            </a:p>
          </p:txBody>
        </p:sp>
      </p:grpSp>
      <p:cxnSp>
        <p:nvCxnSpPr>
          <p:cNvPr id="41" name="直接连接符 40"/>
          <p:cNvCxnSpPr/>
          <p:nvPr/>
        </p:nvCxnSpPr>
        <p:spPr>
          <a:xfrm flipH="1">
            <a:off x="6272159" y="1566424"/>
            <a:ext cx="1588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矩形 87"/>
          <p:cNvSpPr>
            <a:spLocks noChangeArrowheads="1"/>
          </p:cNvSpPr>
          <p:nvPr/>
        </p:nvSpPr>
        <p:spPr bwMode="auto">
          <a:xfrm>
            <a:off x="6488061" y="3789040"/>
            <a:ext cx="157163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err="1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ArrayList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err="1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LinkedList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Vector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相关操作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8495812" y="2258231"/>
            <a:ext cx="1851041" cy="785818"/>
            <a:chOff x="8279425" y="1994905"/>
            <a:chExt cx="1851041" cy="785818"/>
          </a:xfrm>
          <a:solidFill>
            <a:schemeClr val="tx1"/>
          </a:solidFill>
        </p:grpSpPr>
        <p:sp>
          <p:nvSpPr>
            <p:cNvPr id="44" name="圆角矩形 43"/>
            <p:cNvSpPr/>
            <p:nvPr/>
          </p:nvSpPr>
          <p:spPr bwMode="auto">
            <a:xfrm>
              <a:off x="8279425" y="1994905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45" name="矩形 44"/>
            <p:cNvSpPr>
              <a:spLocks noChangeArrowheads="1"/>
            </p:cNvSpPr>
            <p:nvPr/>
          </p:nvSpPr>
          <p:spPr bwMode="auto">
            <a:xfrm>
              <a:off x="8476868" y="2197953"/>
              <a:ext cx="1456155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400" dirty="0" smtClean="0">
                  <a:solidFill>
                    <a:srgbClr val="F8F8F8"/>
                  </a:solidFill>
                </a:rPr>
                <a:t>Set</a:t>
              </a:r>
              <a:endParaRPr lang="zh-CN" altLang="en-US" sz="2400" dirty="0">
                <a:solidFill>
                  <a:srgbClr val="F8F8F8"/>
                </a:solidFill>
              </a:endParaRPr>
            </a:p>
          </p:txBody>
        </p:sp>
      </p:grpSp>
      <p:sp>
        <p:nvSpPr>
          <p:cNvPr id="46" name="矩形 87"/>
          <p:cNvSpPr>
            <a:spLocks noChangeArrowheads="1"/>
          </p:cNvSpPr>
          <p:nvPr/>
        </p:nvSpPr>
        <p:spPr bwMode="auto">
          <a:xfrm>
            <a:off x="8632341" y="3084426"/>
            <a:ext cx="157163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err="1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HashSet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err="1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TreeSet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8418027" y="1566424"/>
            <a:ext cx="0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1204700" y="1840400"/>
            <a:ext cx="553998" cy="24793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第九次课的内容</a:t>
            </a:r>
            <a:endParaRPr lang="zh-CN" altLang="en-US" sz="24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7953887"/>
      </p:ext>
    </p:extLst>
  </p:cSld>
  <p:clrMapOvr>
    <a:masterClrMapping/>
  </p:clrMapOvr>
  <p:transition spd="slow" advTm="700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4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4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4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4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34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4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14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64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4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40"/>
                            </p:stCondLst>
                            <p:childTnLst>
                              <p:par>
                                <p:cTn id="7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74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7" grpId="0"/>
      <p:bldP spid="27" grpId="0" animBg="1"/>
      <p:bldP spid="32" grpId="0"/>
      <p:bldP spid="36" grpId="0"/>
      <p:bldP spid="42" grpId="0"/>
      <p:bldP spid="46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09749" y="2935339"/>
            <a:ext cx="11498983" cy="61515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使用集合类，另一个角度模拟一个电信计费系统的部分功能。</a:t>
            </a:r>
          </a:p>
        </p:txBody>
      </p:sp>
    </p:spTree>
    <p:extLst>
      <p:ext uri="{BB962C8B-B14F-4D97-AF65-F5344CB8AC3E}">
        <p14:creationId xmlns:p14="http://schemas.microsoft.com/office/powerpoint/2010/main" val="3487512999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321328" y="1268760"/>
            <a:ext cx="6286796" cy="62194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什么是集合？什么是集合类？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65" y="1337208"/>
            <a:ext cx="2683522" cy="4314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94" y="2257424"/>
            <a:ext cx="8091816" cy="91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94" y="4049303"/>
            <a:ext cx="8352064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843440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7741" y="15902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333333"/>
                </a:solidFill>
                <a:latin typeface="微软雅黑"/>
                <a:ea typeface="微软雅黑"/>
              </a:rPr>
              <a:t>这些都“像”容器，注意区别。</a:t>
            </a:r>
            <a:endParaRPr lang="zh-CN" altLang="en-US" sz="2400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Freeform 15"/>
          <p:cNvSpPr>
            <a:spLocks/>
          </p:cNvSpPr>
          <p:nvPr/>
        </p:nvSpPr>
        <p:spPr bwMode="auto">
          <a:xfrm>
            <a:off x="4306750" y="1739077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 rot="16200000" flipH="1">
            <a:off x="1530509" y="3596193"/>
            <a:ext cx="5822204" cy="29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 rot="5400000">
            <a:off x="4513633" y="3597060"/>
            <a:ext cx="5822201" cy="29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15"/>
          <p:cNvSpPr>
            <a:spLocks/>
          </p:cNvSpPr>
          <p:nvPr/>
        </p:nvSpPr>
        <p:spPr bwMode="auto">
          <a:xfrm>
            <a:off x="4306750" y="3923477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 flipH="1">
            <a:off x="6066255" y="1739077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Freeform 15"/>
          <p:cNvSpPr>
            <a:spLocks/>
          </p:cNvSpPr>
          <p:nvPr/>
        </p:nvSpPr>
        <p:spPr bwMode="auto">
          <a:xfrm flipH="1">
            <a:off x="6066255" y="3923477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5684" y="181520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4D4D4D"/>
                </a:solidFill>
                <a:latin typeface="微软雅黑"/>
                <a:ea typeface="微软雅黑"/>
              </a:rPr>
              <a:t>数组</a:t>
            </a:r>
            <a:endParaRPr lang="zh-CN" altLang="en-US" sz="2400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5684" y="2330877"/>
            <a:ext cx="20399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4D4D4D"/>
                </a:solidFill>
                <a:latin typeface="微软雅黑"/>
                <a:ea typeface="微软雅黑"/>
              </a:rPr>
              <a:t>整数数组</a:t>
            </a:r>
            <a:endParaRPr lang="en-US" altLang="zh-CN" sz="1600" dirty="0" smtClean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zh-CN" altLang="en-US" sz="1600" dirty="0" smtClean="0">
                <a:solidFill>
                  <a:srgbClr val="4D4D4D"/>
                </a:solidFill>
                <a:latin typeface="微软雅黑"/>
                <a:ea typeface="微软雅黑"/>
              </a:rPr>
              <a:t>浮点数数组</a:t>
            </a:r>
            <a:endParaRPr lang="en-US" altLang="zh-CN" sz="1600" dirty="0" smtClean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zh-CN" altLang="en-US" sz="1600" dirty="0" smtClean="0">
                <a:solidFill>
                  <a:srgbClr val="4D4D4D"/>
                </a:solidFill>
                <a:latin typeface="微软雅黑"/>
                <a:ea typeface="微软雅黑"/>
              </a:rPr>
              <a:t>双精度数组</a:t>
            </a:r>
            <a:endParaRPr lang="en-US" altLang="zh-CN" sz="1600" dirty="0" smtClean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zh-CN" altLang="en-US" sz="1600" dirty="0">
                <a:solidFill>
                  <a:srgbClr val="4D4D4D"/>
                </a:solidFill>
                <a:latin typeface="微软雅黑"/>
                <a:ea typeface="微软雅黑"/>
              </a:rPr>
              <a:t>字符</a:t>
            </a:r>
            <a:r>
              <a:rPr lang="zh-CN" altLang="en-US" sz="1600" dirty="0" smtClean="0">
                <a:solidFill>
                  <a:srgbClr val="4D4D4D"/>
                </a:solidFill>
                <a:latin typeface="微软雅黑"/>
                <a:ea typeface="微软雅黑"/>
              </a:rPr>
              <a:t>数组</a:t>
            </a:r>
            <a:endParaRPr lang="en-US" altLang="zh-CN" sz="1600" dirty="0" smtClean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zh-CN" altLang="en-US" sz="1600" dirty="0" smtClean="0">
                <a:solidFill>
                  <a:srgbClr val="4D4D4D"/>
                </a:solidFill>
                <a:latin typeface="微软雅黑"/>
                <a:ea typeface="微软雅黑"/>
              </a:rPr>
              <a:t>各种数组</a:t>
            </a:r>
            <a:endParaRPr lang="en-US" altLang="zh-CN" sz="1600" dirty="0" smtClean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41611" y="2421531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4D4D4D"/>
                </a:solidFill>
                <a:latin typeface="微软雅黑"/>
                <a:ea typeface="微软雅黑"/>
              </a:rPr>
              <a:t>01</a:t>
            </a:r>
            <a:endParaRPr lang="zh-CN" altLang="en-US" sz="3600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27611" y="2421531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4D4D4D"/>
                </a:solidFill>
                <a:latin typeface="微软雅黑"/>
                <a:ea typeface="微软雅黑"/>
              </a:rPr>
              <a:t>02</a:t>
            </a:r>
            <a:endParaRPr lang="zh-CN" altLang="en-US" sz="3600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1611" y="4631331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4D4D4D"/>
                </a:solidFill>
                <a:latin typeface="微软雅黑"/>
                <a:ea typeface="微软雅黑"/>
              </a:rPr>
              <a:t>03</a:t>
            </a:r>
            <a:endParaRPr lang="zh-CN" altLang="en-US" sz="3600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7611" y="4631331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4D4D4D"/>
                </a:solidFill>
                <a:latin typeface="微软雅黑"/>
                <a:ea typeface="微软雅黑"/>
              </a:rPr>
              <a:t>04</a:t>
            </a:r>
            <a:endParaRPr lang="zh-CN" altLang="en-US" sz="3600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12865" y="1835532"/>
            <a:ext cx="111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4D4D4D"/>
                </a:solidFill>
                <a:latin typeface="微软雅黑"/>
                <a:ea typeface="微软雅黑"/>
              </a:rPr>
              <a:t>String</a:t>
            </a:r>
            <a:endParaRPr lang="zh-CN" altLang="en-US" sz="2400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12865" y="2301792"/>
            <a:ext cx="2039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4D4D4D"/>
                </a:solidFill>
                <a:latin typeface="微软雅黑"/>
                <a:ea typeface="微软雅黑"/>
              </a:rPr>
              <a:t>可以通过</a:t>
            </a:r>
            <a:r>
              <a:rPr lang="en-US" altLang="zh-CN" sz="1600" dirty="0" smtClean="0">
                <a:solidFill>
                  <a:srgbClr val="4D4D4D"/>
                </a:solidFill>
                <a:latin typeface="微软雅黑"/>
                <a:ea typeface="微软雅黑"/>
              </a:rPr>
              <a:t>API</a:t>
            </a:r>
            <a:r>
              <a:rPr lang="zh-CN" altLang="en-US" sz="1600" dirty="0" smtClean="0">
                <a:solidFill>
                  <a:srgbClr val="4D4D4D"/>
                </a:solidFill>
                <a:latin typeface="微软雅黑"/>
                <a:ea typeface="微软雅黑"/>
              </a:rPr>
              <a:t>转成字符数组，字符数组，也“像”容器啊！</a:t>
            </a:r>
            <a:endParaRPr lang="zh-CN" altLang="en-US" sz="1600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6236" y="4108832"/>
            <a:ext cx="2084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>
                <a:solidFill>
                  <a:srgbClr val="4D4D4D"/>
                </a:solidFill>
                <a:latin typeface="微软雅黑"/>
                <a:ea typeface="微软雅黑"/>
              </a:rPr>
              <a:t>StringBuffer</a:t>
            </a:r>
            <a:endParaRPr lang="zh-CN" altLang="en-US" sz="2400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49910" y="4605931"/>
            <a:ext cx="2376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4D4D4D"/>
                </a:solidFill>
                <a:latin typeface="微软雅黑"/>
                <a:ea typeface="微软雅黑"/>
              </a:rPr>
              <a:t>和</a:t>
            </a:r>
            <a:r>
              <a:rPr lang="en-US" altLang="zh-CN" sz="1600" dirty="0" smtClean="0">
                <a:solidFill>
                  <a:srgbClr val="4D4D4D"/>
                </a:solidFill>
                <a:latin typeface="微软雅黑"/>
                <a:ea typeface="微软雅黑"/>
              </a:rPr>
              <a:t>String</a:t>
            </a:r>
            <a:r>
              <a:rPr lang="zh-CN" altLang="en-US" sz="1600" dirty="0" smtClean="0">
                <a:solidFill>
                  <a:srgbClr val="4D4D4D"/>
                </a:solidFill>
                <a:latin typeface="微软雅黑"/>
                <a:ea typeface="微软雅黑"/>
              </a:rPr>
              <a:t>的区别就是这个存的字符长度不固定，且可动态增删改。访问里面的数据时，还需要</a:t>
            </a:r>
            <a:r>
              <a:rPr lang="en-US" altLang="zh-CN" sz="1600" dirty="0" err="1" smtClean="0">
                <a:solidFill>
                  <a:srgbClr val="4D4D4D"/>
                </a:solidFill>
                <a:latin typeface="微软雅黑"/>
                <a:ea typeface="微软雅黑"/>
              </a:rPr>
              <a:t>toString</a:t>
            </a:r>
            <a:r>
              <a:rPr lang="en-US" altLang="zh-CN" sz="1600" dirty="0" smtClean="0">
                <a:solidFill>
                  <a:srgbClr val="4D4D4D"/>
                </a:solidFill>
                <a:latin typeface="微软雅黑"/>
                <a:ea typeface="微软雅黑"/>
              </a:rPr>
              <a:t>()</a:t>
            </a:r>
            <a:endParaRPr lang="zh-CN" altLang="en-US" sz="1600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12865" y="410883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4D4D4D"/>
                </a:solidFill>
                <a:latin typeface="微软雅黑"/>
                <a:ea typeface="微软雅黑"/>
              </a:rPr>
              <a:t>集合类</a:t>
            </a:r>
            <a:endParaRPr lang="zh-CN" altLang="en-US" sz="2400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12865" y="4597931"/>
            <a:ext cx="24179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4D4D4D"/>
                </a:solidFill>
                <a:latin typeface="微软雅黑"/>
                <a:ea typeface="微软雅黑"/>
              </a:rPr>
              <a:t>可以看成</a:t>
            </a:r>
            <a:r>
              <a:rPr lang="en-US" altLang="zh-CN" sz="1600" dirty="0" err="1" smtClean="0">
                <a:solidFill>
                  <a:srgbClr val="4D4D4D"/>
                </a:solidFill>
                <a:latin typeface="微软雅黑"/>
                <a:ea typeface="微软雅黑"/>
              </a:rPr>
              <a:t>StringBuffer</a:t>
            </a:r>
            <a:r>
              <a:rPr lang="zh-CN" altLang="en-US" sz="1600" dirty="0" smtClean="0">
                <a:solidFill>
                  <a:srgbClr val="4D4D4D"/>
                </a:solidFill>
                <a:latin typeface="微软雅黑"/>
                <a:ea typeface="微软雅黑"/>
              </a:rPr>
              <a:t>在所有</a:t>
            </a:r>
            <a:r>
              <a:rPr lang="en-US" altLang="zh-CN" sz="1600" dirty="0" smtClean="0">
                <a:solidFill>
                  <a:srgbClr val="4D4D4D"/>
                </a:solidFill>
                <a:latin typeface="微软雅黑"/>
                <a:ea typeface="微软雅黑"/>
              </a:rPr>
              <a:t>Java</a:t>
            </a:r>
            <a:r>
              <a:rPr lang="zh-CN" altLang="en-US" sz="1600" dirty="0" smtClean="0">
                <a:solidFill>
                  <a:srgbClr val="4D4D4D"/>
                </a:solidFill>
                <a:latin typeface="微软雅黑"/>
                <a:ea typeface="微软雅黑"/>
              </a:rPr>
              <a:t>对象上的扩展。是可存储任意</a:t>
            </a:r>
            <a:r>
              <a:rPr lang="en-US" altLang="zh-CN" sz="1600" dirty="0" smtClean="0">
                <a:solidFill>
                  <a:srgbClr val="4D4D4D"/>
                </a:solidFill>
                <a:latin typeface="微软雅黑"/>
                <a:ea typeface="微软雅黑"/>
              </a:rPr>
              <a:t>Java</a:t>
            </a:r>
            <a:r>
              <a:rPr lang="zh-CN" altLang="en-US" sz="1600" dirty="0" smtClean="0">
                <a:solidFill>
                  <a:srgbClr val="4D4D4D"/>
                </a:solidFill>
                <a:latin typeface="微软雅黑"/>
                <a:ea typeface="微软雅黑"/>
              </a:rPr>
              <a:t>对象的动态数组</a:t>
            </a:r>
            <a:r>
              <a:rPr lang="en-US" altLang="zh-CN" sz="1600" dirty="0" smtClean="0">
                <a:solidFill>
                  <a:srgbClr val="4D4D4D"/>
                </a:solidFill>
                <a:latin typeface="微软雅黑"/>
                <a:ea typeface="微软雅黑"/>
              </a:rPr>
              <a:t>(</a:t>
            </a:r>
            <a:r>
              <a:rPr lang="zh-CN" altLang="en-US" sz="1600" dirty="0" smtClean="0">
                <a:solidFill>
                  <a:srgbClr val="4D4D4D"/>
                </a:solidFill>
                <a:latin typeface="微软雅黑"/>
                <a:ea typeface="微软雅黑"/>
              </a:rPr>
              <a:t>或其他结构</a:t>
            </a:r>
            <a:r>
              <a:rPr lang="en-US" altLang="zh-CN" sz="1600" dirty="0" smtClean="0">
                <a:solidFill>
                  <a:srgbClr val="4D4D4D"/>
                </a:solidFill>
                <a:latin typeface="微软雅黑"/>
                <a:ea typeface="微软雅黑"/>
              </a:rPr>
              <a:t>)</a:t>
            </a:r>
            <a:r>
              <a:rPr lang="zh-CN" altLang="en-US" sz="1600" dirty="0" smtClean="0">
                <a:solidFill>
                  <a:srgbClr val="4D4D4D"/>
                </a:solidFill>
                <a:latin typeface="微软雅黑"/>
                <a:ea typeface="微软雅黑"/>
              </a:rPr>
              <a:t>。可读可写。功能更强大，更统一。</a:t>
            </a:r>
            <a:endParaRPr lang="zh-CN" altLang="en-US" sz="1600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57799487"/>
      </p:ext>
    </p:extLst>
  </p:cSld>
  <p:clrMapOvr>
    <a:masterClrMapping/>
  </p:clrMapOvr>
  <p:transition spd="slow" advTm="8563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98855 3.7037E-6 L 2.46E-6 3.7037E-6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43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400" tmFilter="0,0; .5, 1; 1, 1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220"/>
                                </p:stCondLst>
                                <p:childTnLst>
                                  <p:par>
                                    <p:cTn id="2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7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7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920"/>
                                </p:stCondLst>
                                <p:childTnLst>
                                  <p:par>
                                    <p:cTn id="30" presetID="2" presetClass="entr" presetSubtype="4" fill="hold" grpId="0" nodeType="after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720"/>
                                </p:stCondLst>
                                <p:childTnLst>
                                  <p:par>
                                    <p:cTn id="3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4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120"/>
                                </p:stCondLst>
                                <p:childTnLst>
                                  <p:par>
                                    <p:cTn id="4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620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120"/>
                                </p:stCondLst>
                                <p:childTnLst>
                                  <p:par>
                                    <p:cTn id="54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4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520"/>
                                </p:stCondLst>
                                <p:childTnLst>
                                  <p:par>
                                    <p:cTn id="6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6020"/>
                                </p:stCondLst>
                                <p:childTnLst>
                                  <p:par>
                                    <p:cTn id="68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520"/>
                                </p:stCondLst>
                                <p:childTnLst>
                                  <p:par>
                                    <p:cTn id="73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4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920"/>
                                </p:stCondLst>
                                <p:childTnLst>
                                  <p:par>
                                    <p:cTn id="8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7420"/>
                                </p:stCondLst>
                                <p:childTnLst>
                                  <p:par>
                                    <p:cTn id="87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7920"/>
                                </p:stCondLst>
                                <p:childTnLst>
                                  <p:par>
                                    <p:cTn id="9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4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8320"/>
                                </p:stCondLst>
                                <p:childTnLst>
                                  <p:par>
                                    <p:cTn id="9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 animBg="1"/>
          <p:bldP spid="83" grpId="1" animBg="1"/>
          <p:bldP spid="77" grpId="0"/>
          <p:bldP spid="4" grpId="0" animBg="1"/>
          <p:bldP spid="6" grpId="0" animBg="1"/>
          <p:bldP spid="9" grpId="0" animBg="1"/>
          <p:bldP spid="10" grpId="0" animBg="1"/>
          <p:bldP spid="11" grpId="0" animBg="1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98855 3.7037E-6 L 2.46E-6 3.7037E-6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43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400" tmFilter="0,0; .5, 1; 1, 1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220"/>
                                </p:stCondLst>
                                <p:childTnLst>
                                  <p:par>
                                    <p:cTn id="2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7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7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920"/>
                                </p:stCondLst>
                                <p:childTnLst>
                                  <p:par>
                                    <p:cTn id="30" presetID="2" presetClass="entr" presetSubtype="4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720"/>
                                </p:stCondLst>
                                <p:childTnLst>
                                  <p:par>
                                    <p:cTn id="3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4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120"/>
                                </p:stCondLst>
                                <p:childTnLst>
                                  <p:par>
                                    <p:cTn id="4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620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120"/>
                                </p:stCondLst>
                                <p:childTnLst>
                                  <p:par>
                                    <p:cTn id="54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4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520"/>
                                </p:stCondLst>
                                <p:childTnLst>
                                  <p:par>
                                    <p:cTn id="6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6020"/>
                                </p:stCondLst>
                                <p:childTnLst>
                                  <p:par>
                                    <p:cTn id="6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520"/>
                                </p:stCondLst>
                                <p:childTnLst>
                                  <p:par>
                                    <p:cTn id="73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4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920"/>
                                </p:stCondLst>
                                <p:childTnLst>
                                  <p:par>
                                    <p:cTn id="8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7420"/>
                                </p:stCondLst>
                                <p:childTnLst>
                                  <p:par>
                                    <p:cTn id="8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7920"/>
                                </p:stCondLst>
                                <p:childTnLst>
                                  <p:par>
                                    <p:cTn id="9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4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8320"/>
                                </p:stCondLst>
                                <p:childTnLst>
                                  <p:par>
                                    <p:cTn id="9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 animBg="1"/>
          <p:bldP spid="83" grpId="1" animBg="1"/>
          <p:bldP spid="77" grpId="0"/>
          <p:bldP spid="4" grpId="0" animBg="1"/>
          <p:bldP spid="6" grpId="0" animBg="1"/>
          <p:bldP spid="9" grpId="0" animBg="1"/>
          <p:bldP spid="10" grpId="0" animBg="1"/>
          <p:bldP spid="11" grpId="0" animBg="1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25219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Java 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集合体系架构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40" y="1412776"/>
            <a:ext cx="9683916" cy="399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5258434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417861" y="2276872"/>
            <a:ext cx="9505056" cy="1767281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4000" dirty="0" smtClean="0">
                <a:solidFill>
                  <a:srgbClr val="F8F8F8"/>
                </a:solidFill>
                <a:latin typeface="微软雅黑"/>
                <a:ea typeface="微软雅黑"/>
              </a:rPr>
              <a:t>另一个角度模拟电信计费系统</a:t>
            </a:r>
            <a:endParaRPr lang="en-US" altLang="zh-CN" sz="4000" dirty="0" smtClean="0">
              <a:solidFill>
                <a:srgbClr val="F8F8F8"/>
              </a:solidFill>
              <a:latin typeface="微软雅黑"/>
              <a:ea typeface="微软雅黑"/>
            </a:endParaRPr>
          </a:p>
          <a:p>
            <a:pPr algn="ctr"/>
            <a:endParaRPr lang="en-US" altLang="zh-CN" sz="3200" i="1" dirty="0" smtClean="0">
              <a:solidFill>
                <a:srgbClr val="F8F8F8"/>
              </a:solidFill>
              <a:latin typeface="微软雅黑"/>
              <a:ea typeface="微软雅黑"/>
            </a:endParaRPr>
          </a:p>
          <a:p>
            <a:pPr algn="ctr"/>
            <a:r>
              <a:rPr lang="zh-CN" altLang="en-US" sz="3200" i="1" dirty="0" smtClean="0">
                <a:solidFill>
                  <a:srgbClr val="F8F8F8"/>
                </a:solidFill>
                <a:latin typeface="微软雅黑"/>
                <a:ea typeface="微软雅黑"/>
              </a:rPr>
              <a:t>使用集合类存储通话记录</a:t>
            </a:r>
          </a:p>
        </p:txBody>
      </p:sp>
    </p:spTree>
    <p:extLst>
      <p:ext uri="{BB962C8B-B14F-4D97-AF65-F5344CB8AC3E}">
        <p14:creationId xmlns:p14="http://schemas.microsoft.com/office/powerpoint/2010/main" val="2848828281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6307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之前，是将通话记录存起来，存到</a:t>
            </a:r>
            <a:r>
              <a:rPr lang="en-US" altLang="zh-CN" sz="2200" dirty="0" err="1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StringBuffer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中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058" y="4943700"/>
            <a:ext cx="7581565" cy="150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8" y="908720"/>
            <a:ext cx="5849813" cy="4072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07307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-5478" y="51365"/>
            <a:ext cx="12165009" cy="61515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使用的时候，先按</a:t>
            </a:r>
            <a:r>
              <a:rPr lang="zh-CN" altLang="en-US" sz="3200" dirty="0">
                <a:solidFill>
                  <a:srgbClr val="F8F8F8"/>
                </a:solidFill>
                <a:latin typeface="微软雅黑"/>
                <a:ea typeface="微软雅黑"/>
              </a:rPr>
              <a:t>；</a:t>
            </a:r>
            <a:r>
              <a:rPr lang="zh-CN" altLang="en-US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分割，然后</a:t>
            </a:r>
            <a:r>
              <a:rPr lang="en-US" altLang="zh-CN" sz="3200" dirty="0" smtClean="0">
                <a:solidFill>
                  <a:srgbClr val="F8F8F8"/>
                </a:solidFill>
                <a:latin typeface="微软雅黑"/>
                <a:ea typeface="微软雅黑"/>
              </a:rPr>
              <a:t>……</a:t>
            </a:r>
            <a:endParaRPr lang="zh-CN" altLang="en-US" sz="3200" dirty="0" smtClean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41" y="1916832"/>
            <a:ext cx="8994260" cy="317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303696"/>
      </p:ext>
    </p:extLst>
  </p:cSld>
  <p:clrMapOvr>
    <a:masterClrMapping/>
  </p:clrMapOvr>
  <p:transition spd="slow" advTm="78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 animBg="1"/>
    </p:bldLst>
  </p:timing>
</p:sld>
</file>

<file path=ppt/theme/theme1.xml><?xml version="1.0" encoding="utf-8"?>
<a:theme xmlns:a="http://schemas.openxmlformats.org/drawingml/2006/main" name="清风素材 https://12sc.taobao.com/">
  <a:themeElements>
    <a:clrScheme name="自定义 1">
      <a:dk1>
        <a:srgbClr val="C4261D"/>
      </a:dk1>
      <a:lt1>
        <a:srgbClr val="FF9900"/>
      </a:lt1>
      <a:dk2>
        <a:srgbClr val="4D4D4D"/>
      </a:dk2>
      <a:lt2>
        <a:srgbClr val="C2C1C1"/>
      </a:lt2>
      <a:accent1>
        <a:srgbClr val="080808"/>
      </a:accent1>
      <a:accent2>
        <a:srgbClr val="333333"/>
      </a:accent2>
      <a:accent3>
        <a:srgbClr val="C4261D"/>
      </a:accent3>
      <a:accent4>
        <a:srgbClr val="FF9900"/>
      </a:accent4>
      <a:accent5>
        <a:srgbClr val="4D4D4D"/>
      </a:accent5>
      <a:accent6>
        <a:srgbClr val="999999"/>
      </a:accent6>
      <a:hlink>
        <a:srgbClr val="080808"/>
      </a:hlink>
      <a:folHlink>
        <a:srgbClr val="DEDEDD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17079</TotalTime>
  <Pages>0</Pages>
  <Words>612</Words>
  <Characters>0</Characters>
  <Application>Microsoft Office PowerPoint</Application>
  <DocSecurity>0</DocSecurity>
  <PresentationFormat>自定义</PresentationFormat>
  <Lines>0</Lines>
  <Paragraphs>153</Paragraphs>
  <Slides>29</Slides>
  <Notes>29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清风素材 https://12sc.taobao.com/</vt:lpstr>
      <vt:lpstr>Java 面向对象程序设计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面向对象程序设计</dc:title>
  <dc:creator>jwf</dc:creator>
  <cp:lastModifiedBy>jwf</cp:lastModifiedBy>
  <cp:revision>1037</cp:revision>
  <cp:lastPrinted>2017-10-21T06:24:51Z</cp:lastPrinted>
  <dcterms:created xsi:type="dcterms:W3CDTF">2013-01-25T01:44:32Z</dcterms:created>
  <dcterms:modified xsi:type="dcterms:W3CDTF">2018-11-12T14:29:02Z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